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60" r:id="rId5"/>
    <p:sldId id="259" r:id="rId6"/>
    <p:sldId id="261" r:id="rId7"/>
    <p:sldId id="262" r:id="rId8"/>
    <p:sldId id="263" r:id="rId9"/>
    <p:sldId id="267" r:id="rId10"/>
    <p:sldId id="264" r:id="rId11"/>
    <p:sldId id="265" r:id="rId12"/>
    <p:sldId id="266" r:id="rId13"/>
    <p:sldId id="270"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p:scale>
          <a:sx n="70" d="100"/>
          <a:sy n="70" d="100"/>
        </p:scale>
        <p:origin x="696"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5571F-8E15-49B1-AAF4-3F4411D2D9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D4587AF-139B-43B3-97B7-AB2E44F375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BF8503A-A796-4E95-905D-968627DAF42F}"/>
              </a:ext>
            </a:extLst>
          </p:cNvPr>
          <p:cNvSpPr>
            <a:spLocks noGrp="1"/>
          </p:cNvSpPr>
          <p:nvPr>
            <p:ph type="dt" sz="half" idx="10"/>
          </p:nvPr>
        </p:nvSpPr>
        <p:spPr/>
        <p:txBody>
          <a:bodyPr/>
          <a:lstStyle/>
          <a:p>
            <a:fld id="{C9444809-EB8C-49C3-9530-6EAC42512178}" type="datetimeFigureOut">
              <a:rPr lang="en-US" smtClean="0"/>
              <a:t>1/28/2021</a:t>
            </a:fld>
            <a:endParaRPr lang="en-US"/>
          </a:p>
        </p:txBody>
      </p:sp>
      <p:sp>
        <p:nvSpPr>
          <p:cNvPr id="5" name="Footer Placeholder 4">
            <a:extLst>
              <a:ext uri="{FF2B5EF4-FFF2-40B4-BE49-F238E27FC236}">
                <a16:creationId xmlns:a16="http://schemas.microsoft.com/office/drawing/2014/main" id="{9C8D5433-41DD-4B91-9C19-A0B1FD7984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8F7028-4D06-4AF8-BDAC-4B70220C6762}"/>
              </a:ext>
            </a:extLst>
          </p:cNvPr>
          <p:cNvSpPr>
            <a:spLocks noGrp="1"/>
          </p:cNvSpPr>
          <p:nvPr>
            <p:ph type="sldNum" sz="quarter" idx="12"/>
          </p:nvPr>
        </p:nvSpPr>
        <p:spPr/>
        <p:txBody>
          <a:bodyPr/>
          <a:lstStyle/>
          <a:p>
            <a:fld id="{653BFED3-594A-46F6-9D48-6F640B08E621}" type="slidenum">
              <a:rPr lang="en-US" smtClean="0"/>
              <a:t>‹#›</a:t>
            </a:fld>
            <a:endParaRPr lang="en-US"/>
          </a:p>
        </p:txBody>
      </p:sp>
    </p:spTree>
    <p:extLst>
      <p:ext uri="{BB962C8B-B14F-4D97-AF65-F5344CB8AC3E}">
        <p14:creationId xmlns:p14="http://schemas.microsoft.com/office/powerpoint/2010/main" val="2123290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9017C-7708-43E3-9DA0-BB22394A0C3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EC5923B-0CAC-4652-8F2E-92769CFAE3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C76E76-ED63-4C53-8877-CE37111DEC68}"/>
              </a:ext>
            </a:extLst>
          </p:cNvPr>
          <p:cNvSpPr>
            <a:spLocks noGrp="1"/>
          </p:cNvSpPr>
          <p:nvPr>
            <p:ph type="dt" sz="half" idx="10"/>
          </p:nvPr>
        </p:nvSpPr>
        <p:spPr/>
        <p:txBody>
          <a:bodyPr/>
          <a:lstStyle/>
          <a:p>
            <a:fld id="{C9444809-EB8C-49C3-9530-6EAC42512178}" type="datetimeFigureOut">
              <a:rPr lang="en-US" smtClean="0"/>
              <a:t>1/28/2021</a:t>
            </a:fld>
            <a:endParaRPr lang="en-US"/>
          </a:p>
        </p:txBody>
      </p:sp>
      <p:sp>
        <p:nvSpPr>
          <p:cNvPr id="5" name="Footer Placeholder 4">
            <a:extLst>
              <a:ext uri="{FF2B5EF4-FFF2-40B4-BE49-F238E27FC236}">
                <a16:creationId xmlns:a16="http://schemas.microsoft.com/office/drawing/2014/main" id="{0D6EE098-76C8-4B9F-9BF5-AD1CE2061C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CA7531-52D6-4815-93F7-32BC1EA5539B}"/>
              </a:ext>
            </a:extLst>
          </p:cNvPr>
          <p:cNvSpPr>
            <a:spLocks noGrp="1"/>
          </p:cNvSpPr>
          <p:nvPr>
            <p:ph type="sldNum" sz="quarter" idx="12"/>
          </p:nvPr>
        </p:nvSpPr>
        <p:spPr/>
        <p:txBody>
          <a:bodyPr/>
          <a:lstStyle/>
          <a:p>
            <a:fld id="{653BFED3-594A-46F6-9D48-6F640B08E621}" type="slidenum">
              <a:rPr lang="en-US" smtClean="0"/>
              <a:t>‹#›</a:t>
            </a:fld>
            <a:endParaRPr lang="en-US"/>
          </a:p>
        </p:txBody>
      </p:sp>
    </p:spTree>
    <p:extLst>
      <p:ext uri="{BB962C8B-B14F-4D97-AF65-F5344CB8AC3E}">
        <p14:creationId xmlns:p14="http://schemas.microsoft.com/office/powerpoint/2010/main" val="2525656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74A5D0-6216-488E-BADD-21683E8A22D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C966FA1-51F2-46A3-BACC-B4A5959E795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640347-E891-4D08-BA6B-C6F4A2499B0A}"/>
              </a:ext>
            </a:extLst>
          </p:cNvPr>
          <p:cNvSpPr>
            <a:spLocks noGrp="1"/>
          </p:cNvSpPr>
          <p:nvPr>
            <p:ph type="dt" sz="half" idx="10"/>
          </p:nvPr>
        </p:nvSpPr>
        <p:spPr/>
        <p:txBody>
          <a:bodyPr/>
          <a:lstStyle/>
          <a:p>
            <a:fld id="{C9444809-EB8C-49C3-9530-6EAC42512178}" type="datetimeFigureOut">
              <a:rPr lang="en-US" smtClean="0"/>
              <a:t>1/28/2021</a:t>
            </a:fld>
            <a:endParaRPr lang="en-US"/>
          </a:p>
        </p:txBody>
      </p:sp>
      <p:sp>
        <p:nvSpPr>
          <p:cNvPr id="5" name="Footer Placeholder 4">
            <a:extLst>
              <a:ext uri="{FF2B5EF4-FFF2-40B4-BE49-F238E27FC236}">
                <a16:creationId xmlns:a16="http://schemas.microsoft.com/office/drawing/2014/main" id="{16E1FCEB-9F7A-4D27-987C-1B970E227E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367E34-EA18-47CA-97F2-D88ABB3C7CF5}"/>
              </a:ext>
            </a:extLst>
          </p:cNvPr>
          <p:cNvSpPr>
            <a:spLocks noGrp="1"/>
          </p:cNvSpPr>
          <p:nvPr>
            <p:ph type="sldNum" sz="quarter" idx="12"/>
          </p:nvPr>
        </p:nvSpPr>
        <p:spPr/>
        <p:txBody>
          <a:bodyPr/>
          <a:lstStyle/>
          <a:p>
            <a:fld id="{653BFED3-594A-46F6-9D48-6F640B08E621}" type="slidenum">
              <a:rPr lang="en-US" smtClean="0"/>
              <a:t>‹#›</a:t>
            </a:fld>
            <a:endParaRPr lang="en-US"/>
          </a:p>
        </p:txBody>
      </p:sp>
    </p:spTree>
    <p:extLst>
      <p:ext uri="{BB962C8B-B14F-4D97-AF65-F5344CB8AC3E}">
        <p14:creationId xmlns:p14="http://schemas.microsoft.com/office/powerpoint/2010/main" val="285140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42A2C-A3FE-45C7-93D7-90F0DCDD67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4BC6F7-C67C-40EF-8DB2-810059BFD2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E67720-B333-419A-91E9-6CF32A6D329A}"/>
              </a:ext>
            </a:extLst>
          </p:cNvPr>
          <p:cNvSpPr>
            <a:spLocks noGrp="1"/>
          </p:cNvSpPr>
          <p:nvPr>
            <p:ph type="dt" sz="half" idx="10"/>
          </p:nvPr>
        </p:nvSpPr>
        <p:spPr/>
        <p:txBody>
          <a:bodyPr/>
          <a:lstStyle/>
          <a:p>
            <a:fld id="{C9444809-EB8C-49C3-9530-6EAC42512178}" type="datetimeFigureOut">
              <a:rPr lang="en-US" smtClean="0"/>
              <a:t>1/28/2021</a:t>
            </a:fld>
            <a:endParaRPr lang="en-US"/>
          </a:p>
        </p:txBody>
      </p:sp>
      <p:sp>
        <p:nvSpPr>
          <p:cNvPr id="5" name="Footer Placeholder 4">
            <a:extLst>
              <a:ext uri="{FF2B5EF4-FFF2-40B4-BE49-F238E27FC236}">
                <a16:creationId xmlns:a16="http://schemas.microsoft.com/office/drawing/2014/main" id="{9875B6CD-24D9-49C3-A212-3E0BC3211E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7B2982-F356-4FF7-9F7F-7E11E136AC0C}"/>
              </a:ext>
            </a:extLst>
          </p:cNvPr>
          <p:cNvSpPr>
            <a:spLocks noGrp="1"/>
          </p:cNvSpPr>
          <p:nvPr>
            <p:ph type="sldNum" sz="quarter" idx="12"/>
          </p:nvPr>
        </p:nvSpPr>
        <p:spPr/>
        <p:txBody>
          <a:bodyPr/>
          <a:lstStyle/>
          <a:p>
            <a:fld id="{653BFED3-594A-46F6-9D48-6F640B08E621}" type="slidenum">
              <a:rPr lang="en-US" smtClean="0"/>
              <a:t>‹#›</a:t>
            </a:fld>
            <a:endParaRPr lang="en-US"/>
          </a:p>
        </p:txBody>
      </p:sp>
    </p:spTree>
    <p:extLst>
      <p:ext uri="{BB962C8B-B14F-4D97-AF65-F5344CB8AC3E}">
        <p14:creationId xmlns:p14="http://schemas.microsoft.com/office/powerpoint/2010/main" val="38357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2DD0F-F69F-4D0A-B5AF-1713C3B7334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492A26-A479-4DB6-B1CA-3594C7DBF4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FCABED7-416F-4155-9F28-75C2F2C9359F}"/>
              </a:ext>
            </a:extLst>
          </p:cNvPr>
          <p:cNvSpPr>
            <a:spLocks noGrp="1"/>
          </p:cNvSpPr>
          <p:nvPr>
            <p:ph type="dt" sz="half" idx="10"/>
          </p:nvPr>
        </p:nvSpPr>
        <p:spPr/>
        <p:txBody>
          <a:bodyPr/>
          <a:lstStyle/>
          <a:p>
            <a:fld id="{C9444809-EB8C-49C3-9530-6EAC42512178}" type="datetimeFigureOut">
              <a:rPr lang="en-US" smtClean="0"/>
              <a:t>1/28/2021</a:t>
            </a:fld>
            <a:endParaRPr lang="en-US"/>
          </a:p>
        </p:txBody>
      </p:sp>
      <p:sp>
        <p:nvSpPr>
          <p:cNvPr id="5" name="Footer Placeholder 4">
            <a:extLst>
              <a:ext uri="{FF2B5EF4-FFF2-40B4-BE49-F238E27FC236}">
                <a16:creationId xmlns:a16="http://schemas.microsoft.com/office/drawing/2014/main" id="{65AC2C6E-E830-431E-9EF5-F070CD05D8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8CA330-9915-470E-BD2A-06086762DBBD}"/>
              </a:ext>
            </a:extLst>
          </p:cNvPr>
          <p:cNvSpPr>
            <a:spLocks noGrp="1"/>
          </p:cNvSpPr>
          <p:nvPr>
            <p:ph type="sldNum" sz="quarter" idx="12"/>
          </p:nvPr>
        </p:nvSpPr>
        <p:spPr/>
        <p:txBody>
          <a:bodyPr/>
          <a:lstStyle/>
          <a:p>
            <a:fld id="{653BFED3-594A-46F6-9D48-6F640B08E621}" type="slidenum">
              <a:rPr lang="en-US" smtClean="0"/>
              <a:t>‹#›</a:t>
            </a:fld>
            <a:endParaRPr lang="en-US"/>
          </a:p>
        </p:txBody>
      </p:sp>
    </p:spTree>
    <p:extLst>
      <p:ext uri="{BB962C8B-B14F-4D97-AF65-F5344CB8AC3E}">
        <p14:creationId xmlns:p14="http://schemas.microsoft.com/office/powerpoint/2010/main" val="737032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6B755-74D4-43DC-9441-DFAE2B508E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784780-B9DE-4A74-9172-C693B64CD8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4516ADA-98A3-43E2-8CA2-4278717688C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506DB8D-05D1-4C90-B630-069386616091}"/>
              </a:ext>
            </a:extLst>
          </p:cNvPr>
          <p:cNvSpPr>
            <a:spLocks noGrp="1"/>
          </p:cNvSpPr>
          <p:nvPr>
            <p:ph type="dt" sz="half" idx="10"/>
          </p:nvPr>
        </p:nvSpPr>
        <p:spPr/>
        <p:txBody>
          <a:bodyPr/>
          <a:lstStyle/>
          <a:p>
            <a:fld id="{C9444809-EB8C-49C3-9530-6EAC42512178}" type="datetimeFigureOut">
              <a:rPr lang="en-US" smtClean="0"/>
              <a:t>1/28/2021</a:t>
            </a:fld>
            <a:endParaRPr lang="en-US"/>
          </a:p>
        </p:txBody>
      </p:sp>
      <p:sp>
        <p:nvSpPr>
          <p:cNvPr id="6" name="Footer Placeholder 5">
            <a:extLst>
              <a:ext uri="{FF2B5EF4-FFF2-40B4-BE49-F238E27FC236}">
                <a16:creationId xmlns:a16="http://schemas.microsoft.com/office/drawing/2014/main" id="{05F88CA4-0023-4532-B590-63EB9FA65D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5B8360-2EC4-47DD-AC10-1FCB64861AC6}"/>
              </a:ext>
            </a:extLst>
          </p:cNvPr>
          <p:cNvSpPr>
            <a:spLocks noGrp="1"/>
          </p:cNvSpPr>
          <p:nvPr>
            <p:ph type="sldNum" sz="quarter" idx="12"/>
          </p:nvPr>
        </p:nvSpPr>
        <p:spPr/>
        <p:txBody>
          <a:bodyPr/>
          <a:lstStyle/>
          <a:p>
            <a:fld id="{653BFED3-594A-46F6-9D48-6F640B08E621}" type="slidenum">
              <a:rPr lang="en-US" smtClean="0"/>
              <a:t>‹#›</a:t>
            </a:fld>
            <a:endParaRPr lang="en-US"/>
          </a:p>
        </p:txBody>
      </p:sp>
    </p:spTree>
    <p:extLst>
      <p:ext uri="{BB962C8B-B14F-4D97-AF65-F5344CB8AC3E}">
        <p14:creationId xmlns:p14="http://schemas.microsoft.com/office/powerpoint/2010/main" val="3346703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DB52D-728D-4DE9-AE99-5470CD46A80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F2E32D4-CF36-4F02-A692-82E963EE8B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5CFDC2-E2BB-4B6F-AAA2-5384B756260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0EF0FD3-7090-44DB-A16A-7B7EF06450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9EE4AB-059E-41A2-B1E3-07AC3FE7392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19B221-1955-4F35-BA47-1070138568D9}"/>
              </a:ext>
            </a:extLst>
          </p:cNvPr>
          <p:cNvSpPr>
            <a:spLocks noGrp="1"/>
          </p:cNvSpPr>
          <p:nvPr>
            <p:ph type="dt" sz="half" idx="10"/>
          </p:nvPr>
        </p:nvSpPr>
        <p:spPr/>
        <p:txBody>
          <a:bodyPr/>
          <a:lstStyle/>
          <a:p>
            <a:fld id="{C9444809-EB8C-49C3-9530-6EAC42512178}" type="datetimeFigureOut">
              <a:rPr lang="en-US" smtClean="0"/>
              <a:t>1/28/2021</a:t>
            </a:fld>
            <a:endParaRPr lang="en-US"/>
          </a:p>
        </p:txBody>
      </p:sp>
      <p:sp>
        <p:nvSpPr>
          <p:cNvPr id="8" name="Footer Placeholder 7">
            <a:extLst>
              <a:ext uri="{FF2B5EF4-FFF2-40B4-BE49-F238E27FC236}">
                <a16:creationId xmlns:a16="http://schemas.microsoft.com/office/drawing/2014/main" id="{4A71AE09-5930-4ADB-9229-A2E9BD0851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155516C-A6B9-4C64-8B56-3663909D1F44}"/>
              </a:ext>
            </a:extLst>
          </p:cNvPr>
          <p:cNvSpPr>
            <a:spLocks noGrp="1"/>
          </p:cNvSpPr>
          <p:nvPr>
            <p:ph type="sldNum" sz="quarter" idx="12"/>
          </p:nvPr>
        </p:nvSpPr>
        <p:spPr/>
        <p:txBody>
          <a:bodyPr/>
          <a:lstStyle/>
          <a:p>
            <a:fld id="{653BFED3-594A-46F6-9D48-6F640B08E621}" type="slidenum">
              <a:rPr lang="en-US" smtClean="0"/>
              <a:t>‹#›</a:t>
            </a:fld>
            <a:endParaRPr lang="en-US"/>
          </a:p>
        </p:txBody>
      </p:sp>
    </p:spTree>
    <p:extLst>
      <p:ext uri="{BB962C8B-B14F-4D97-AF65-F5344CB8AC3E}">
        <p14:creationId xmlns:p14="http://schemas.microsoft.com/office/powerpoint/2010/main" val="3941487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1C545-A2F2-4806-9EF5-C7A278066EF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BDE1F9-E42A-4D5B-9890-30FFAF42F009}"/>
              </a:ext>
            </a:extLst>
          </p:cNvPr>
          <p:cNvSpPr>
            <a:spLocks noGrp="1"/>
          </p:cNvSpPr>
          <p:nvPr>
            <p:ph type="dt" sz="half" idx="10"/>
          </p:nvPr>
        </p:nvSpPr>
        <p:spPr/>
        <p:txBody>
          <a:bodyPr/>
          <a:lstStyle/>
          <a:p>
            <a:fld id="{C9444809-EB8C-49C3-9530-6EAC42512178}" type="datetimeFigureOut">
              <a:rPr lang="en-US" smtClean="0"/>
              <a:t>1/28/2021</a:t>
            </a:fld>
            <a:endParaRPr lang="en-US"/>
          </a:p>
        </p:txBody>
      </p:sp>
      <p:sp>
        <p:nvSpPr>
          <p:cNvPr id="4" name="Footer Placeholder 3">
            <a:extLst>
              <a:ext uri="{FF2B5EF4-FFF2-40B4-BE49-F238E27FC236}">
                <a16:creationId xmlns:a16="http://schemas.microsoft.com/office/drawing/2014/main" id="{10F97AB8-B8D9-42A0-94D3-25037B5040B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4368F45-8DF1-4A3E-8595-0FFD84840D91}"/>
              </a:ext>
            </a:extLst>
          </p:cNvPr>
          <p:cNvSpPr>
            <a:spLocks noGrp="1"/>
          </p:cNvSpPr>
          <p:nvPr>
            <p:ph type="sldNum" sz="quarter" idx="12"/>
          </p:nvPr>
        </p:nvSpPr>
        <p:spPr/>
        <p:txBody>
          <a:bodyPr/>
          <a:lstStyle/>
          <a:p>
            <a:fld id="{653BFED3-594A-46F6-9D48-6F640B08E621}" type="slidenum">
              <a:rPr lang="en-US" smtClean="0"/>
              <a:t>‹#›</a:t>
            </a:fld>
            <a:endParaRPr lang="en-US"/>
          </a:p>
        </p:txBody>
      </p:sp>
    </p:spTree>
    <p:extLst>
      <p:ext uri="{BB962C8B-B14F-4D97-AF65-F5344CB8AC3E}">
        <p14:creationId xmlns:p14="http://schemas.microsoft.com/office/powerpoint/2010/main" val="2329864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C49335-4820-4676-8CCB-B522AE82A1E8}"/>
              </a:ext>
            </a:extLst>
          </p:cNvPr>
          <p:cNvSpPr>
            <a:spLocks noGrp="1"/>
          </p:cNvSpPr>
          <p:nvPr>
            <p:ph type="dt" sz="half" idx="10"/>
          </p:nvPr>
        </p:nvSpPr>
        <p:spPr/>
        <p:txBody>
          <a:bodyPr/>
          <a:lstStyle/>
          <a:p>
            <a:fld id="{C9444809-EB8C-49C3-9530-6EAC42512178}" type="datetimeFigureOut">
              <a:rPr lang="en-US" smtClean="0"/>
              <a:t>1/28/2021</a:t>
            </a:fld>
            <a:endParaRPr lang="en-US"/>
          </a:p>
        </p:txBody>
      </p:sp>
      <p:sp>
        <p:nvSpPr>
          <p:cNvPr id="3" name="Footer Placeholder 2">
            <a:extLst>
              <a:ext uri="{FF2B5EF4-FFF2-40B4-BE49-F238E27FC236}">
                <a16:creationId xmlns:a16="http://schemas.microsoft.com/office/drawing/2014/main" id="{7495F005-3F48-414A-AD73-309F63F93C6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CFB219B-4BCD-44FE-AC5A-DD1C62469714}"/>
              </a:ext>
            </a:extLst>
          </p:cNvPr>
          <p:cNvSpPr>
            <a:spLocks noGrp="1"/>
          </p:cNvSpPr>
          <p:nvPr>
            <p:ph type="sldNum" sz="quarter" idx="12"/>
          </p:nvPr>
        </p:nvSpPr>
        <p:spPr/>
        <p:txBody>
          <a:bodyPr/>
          <a:lstStyle/>
          <a:p>
            <a:fld id="{653BFED3-594A-46F6-9D48-6F640B08E621}" type="slidenum">
              <a:rPr lang="en-US" smtClean="0"/>
              <a:t>‹#›</a:t>
            </a:fld>
            <a:endParaRPr lang="en-US"/>
          </a:p>
        </p:txBody>
      </p:sp>
    </p:spTree>
    <p:extLst>
      <p:ext uri="{BB962C8B-B14F-4D97-AF65-F5344CB8AC3E}">
        <p14:creationId xmlns:p14="http://schemas.microsoft.com/office/powerpoint/2010/main" val="1722001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C1901-3D88-4875-A460-784155C14D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2871923-1443-410E-86B3-4DED8E1B9F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1C2AA25-941D-4A0E-9038-DC5B0F8347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48C208-B0E8-41D3-9D17-36AD4A5C9C72}"/>
              </a:ext>
            </a:extLst>
          </p:cNvPr>
          <p:cNvSpPr>
            <a:spLocks noGrp="1"/>
          </p:cNvSpPr>
          <p:nvPr>
            <p:ph type="dt" sz="half" idx="10"/>
          </p:nvPr>
        </p:nvSpPr>
        <p:spPr/>
        <p:txBody>
          <a:bodyPr/>
          <a:lstStyle/>
          <a:p>
            <a:fld id="{C9444809-EB8C-49C3-9530-6EAC42512178}" type="datetimeFigureOut">
              <a:rPr lang="en-US" smtClean="0"/>
              <a:t>1/28/2021</a:t>
            </a:fld>
            <a:endParaRPr lang="en-US"/>
          </a:p>
        </p:txBody>
      </p:sp>
      <p:sp>
        <p:nvSpPr>
          <p:cNvPr id="6" name="Footer Placeholder 5">
            <a:extLst>
              <a:ext uri="{FF2B5EF4-FFF2-40B4-BE49-F238E27FC236}">
                <a16:creationId xmlns:a16="http://schemas.microsoft.com/office/drawing/2014/main" id="{361E621D-1D8C-4425-92A6-3258F6A1A4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4087E1-885E-4FCA-B795-BCE719108BD2}"/>
              </a:ext>
            </a:extLst>
          </p:cNvPr>
          <p:cNvSpPr>
            <a:spLocks noGrp="1"/>
          </p:cNvSpPr>
          <p:nvPr>
            <p:ph type="sldNum" sz="quarter" idx="12"/>
          </p:nvPr>
        </p:nvSpPr>
        <p:spPr/>
        <p:txBody>
          <a:bodyPr/>
          <a:lstStyle/>
          <a:p>
            <a:fld id="{653BFED3-594A-46F6-9D48-6F640B08E621}" type="slidenum">
              <a:rPr lang="en-US" smtClean="0"/>
              <a:t>‹#›</a:t>
            </a:fld>
            <a:endParaRPr lang="en-US"/>
          </a:p>
        </p:txBody>
      </p:sp>
    </p:spTree>
    <p:extLst>
      <p:ext uri="{BB962C8B-B14F-4D97-AF65-F5344CB8AC3E}">
        <p14:creationId xmlns:p14="http://schemas.microsoft.com/office/powerpoint/2010/main" val="120093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7D329-EA3C-4222-AB61-AF38B731AF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3DD585-83F5-403E-A25D-B7B0FB8A98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3FA127A-2188-4D0C-B001-1CA6120B5C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F3FA19-09C2-495D-995E-1B2521EBDC84}"/>
              </a:ext>
            </a:extLst>
          </p:cNvPr>
          <p:cNvSpPr>
            <a:spLocks noGrp="1"/>
          </p:cNvSpPr>
          <p:nvPr>
            <p:ph type="dt" sz="half" idx="10"/>
          </p:nvPr>
        </p:nvSpPr>
        <p:spPr/>
        <p:txBody>
          <a:bodyPr/>
          <a:lstStyle/>
          <a:p>
            <a:fld id="{C9444809-EB8C-49C3-9530-6EAC42512178}" type="datetimeFigureOut">
              <a:rPr lang="en-US" smtClean="0"/>
              <a:t>1/28/2021</a:t>
            </a:fld>
            <a:endParaRPr lang="en-US"/>
          </a:p>
        </p:txBody>
      </p:sp>
      <p:sp>
        <p:nvSpPr>
          <p:cNvPr id="6" name="Footer Placeholder 5">
            <a:extLst>
              <a:ext uri="{FF2B5EF4-FFF2-40B4-BE49-F238E27FC236}">
                <a16:creationId xmlns:a16="http://schemas.microsoft.com/office/drawing/2014/main" id="{E2D1CFA1-84E5-4D15-AB50-A3E8B621CD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28134B-3E7E-48AF-BCEA-EF497299E700}"/>
              </a:ext>
            </a:extLst>
          </p:cNvPr>
          <p:cNvSpPr>
            <a:spLocks noGrp="1"/>
          </p:cNvSpPr>
          <p:nvPr>
            <p:ph type="sldNum" sz="quarter" idx="12"/>
          </p:nvPr>
        </p:nvSpPr>
        <p:spPr/>
        <p:txBody>
          <a:bodyPr/>
          <a:lstStyle/>
          <a:p>
            <a:fld id="{653BFED3-594A-46F6-9D48-6F640B08E621}" type="slidenum">
              <a:rPr lang="en-US" smtClean="0"/>
              <a:t>‹#›</a:t>
            </a:fld>
            <a:endParaRPr lang="en-US"/>
          </a:p>
        </p:txBody>
      </p:sp>
    </p:spTree>
    <p:extLst>
      <p:ext uri="{BB962C8B-B14F-4D97-AF65-F5344CB8AC3E}">
        <p14:creationId xmlns:p14="http://schemas.microsoft.com/office/powerpoint/2010/main" val="357313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721D92C-1922-4F9B-82EC-1DA3BD1AE5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375AA6-8F35-4705-80B2-DB4C6B8114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3D0130-A897-4C2E-8F04-9A6F4CE037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444809-EB8C-49C3-9530-6EAC42512178}" type="datetimeFigureOut">
              <a:rPr lang="en-US" smtClean="0"/>
              <a:t>1/28/2021</a:t>
            </a:fld>
            <a:endParaRPr lang="en-US"/>
          </a:p>
        </p:txBody>
      </p:sp>
      <p:sp>
        <p:nvSpPr>
          <p:cNvPr id="5" name="Footer Placeholder 4">
            <a:extLst>
              <a:ext uri="{FF2B5EF4-FFF2-40B4-BE49-F238E27FC236}">
                <a16:creationId xmlns:a16="http://schemas.microsoft.com/office/drawing/2014/main" id="{7F98C541-2A7F-475A-A3FB-AAA610479A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8315A6A-07C7-497D-96B2-8D573E3C06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3BFED3-594A-46F6-9D48-6F640B08E621}" type="slidenum">
              <a:rPr lang="en-US" smtClean="0"/>
              <a:t>‹#›</a:t>
            </a:fld>
            <a:endParaRPr lang="en-US"/>
          </a:p>
        </p:txBody>
      </p:sp>
    </p:spTree>
    <p:extLst>
      <p:ext uri="{BB962C8B-B14F-4D97-AF65-F5344CB8AC3E}">
        <p14:creationId xmlns:p14="http://schemas.microsoft.com/office/powerpoint/2010/main" val="2055777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8E69F-1901-49AA-B517-5848C0B913DE}"/>
              </a:ext>
            </a:extLst>
          </p:cNvPr>
          <p:cNvSpPr>
            <a:spLocks noGrp="1"/>
          </p:cNvSpPr>
          <p:nvPr>
            <p:ph type="ctrTitle"/>
          </p:nvPr>
        </p:nvSpPr>
        <p:spPr>
          <a:xfrm>
            <a:off x="1523998" y="648269"/>
            <a:ext cx="9477374" cy="1655762"/>
          </a:xfrm>
        </p:spPr>
        <p:txBody>
          <a:bodyPr>
            <a:normAutofit/>
          </a:bodyPr>
          <a:lstStyle/>
          <a:p>
            <a:r>
              <a:rPr lang="en-US" sz="4800" dirty="0">
                <a:latin typeface="Times New Roman" panose="02020603050405020304" pitchFamily="18" charset="0"/>
                <a:cs typeface="Times New Roman" panose="02020603050405020304" pitchFamily="18" charset="0"/>
              </a:rPr>
              <a:t>National Board of Accreditation</a:t>
            </a:r>
          </a:p>
        </p:txBody>
      </p:sp>
      <p:sp>
        <p:nvSpPr>
          <p:cNvPr id="3" name="Subtitle 2">
            <a:extLst>
              <a:ext uri="{FF2B5EF4-FFF2-40B4-BE49-F238E27FC236}">
                <a16:creationId xmlns:a16="http://schemas.microsoft.com/office/drawing/2014/main" id="{681E0499-A221-44A7-9410-C0415E27CA23}"/>
              </a:ext>
            </a:extLst>
          </p:cNvPr>
          <p:cNvSpPr>
            <a:spLocks noGrp="1"/>
          </p:cNvSpPr>
          <p:nvPr>
            <p:ph type="subTitle" idx="1"/>
          </p:nvPr>
        </p:nvSpPr>
        <p:spPr>
          <a:xfrm>
            <a:off x="1660476" y="2304030"/>
            <a:ext cx="9477375" cy="3632745"/>
          </a:xfrm>
        </p:spPr>
        <p:txBody>
          <a:bodyPr>
            <a:normAutofit fontScale="92500" lnSpcReduction="10000"/>
          </a:bodyPr>
          <a:lstStyle/>
          <a:p>
            <a:endParaRPr lang="en-US" sz="3000" b="1" dirty="0">
              <a:latin typeface="Times New Roman" panose="02020603050405020304" pitchFamily="18" charset="0"/>
              <a:cs typeface="Times New Roman" panose="02020603050405020304" pitchFamily="18" charset="0"/>
            </a:endParaRPr>
          </a:p>
          <a:p>
            <a:r>
              <a:rPr lang="en-US" sz="3800" b="1" dirty="0">
                <a:latin typeface="Times New Roman" panose="02020603050405020304" pitchFamily="18" charset="0"/>
                <a:cs typeface="Times New Roman" panose="02020603050405020304" pitchFamily="18" charset="0"/>
              </a:rPr>
              <a:t>Salient Features of Compliance Report </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By:</a:t>
            </a:r>
          </a:p>
          <a:p>
            <a:r>
              <a:rPr lang="en-US" b="1" dirty="0">
                <a:latin typeface="Times New Roman" panose="02020603050405020304" pitchFamily="18" charset="0"/>
                <a:cs typeface="Times New Roman" panose="02020603050405020304" pitchFamily="18" charset="0"/>
              </a:rPr>
              <a:t>Prof. Mirza Tariq Beg</a:t>
            </a:r>
          </a:p>
          <a:p>
            <a:endParaRPr lang="en-US"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Department of Electronics and Communication Engineering </a:t>
            </a:r>
          </a:p>
          <a:p>
            <a:r>
              <a:rPr lang="en-US" dirty="0">
                <a:latin typeface="Times New Roman" panose="02020603050405020304" pitchFamily="18" charset="0"/>
                <a:cs typeface="Times New Roman" panose="02020603050405020304" pitchFamily="18" charset="0"/>
              </a:rPr>
              <a:t>Jamia </a:t>
            </a:r>
            <a:r>
              <a:rPr lang="en-US" dirty="0" err="1">
                <a:latin typeface="Times New Roman" panose="02020603050405020304" pitchFamily="18" charset="0"/>
                <a:cs typeface="Times New Roman" panose="02020603050405020304" pitchFamily="18" charset="0"/>
              </a:rPr>
              <a:t>Millia</a:t>
            </a:r>
            <a:r>
              <a:rPr lang="en-US" dirty="0">
                <a:latin typeface="Times New Roman" panose="02020603050405020304" pitchFamily="18" charset="0"/>
                <a:cs typeface="Times New Roman" panose="02020603050405020304" pitchFamily="18" charset="0"/>
              </a:rPr>
              <a:t> Islamia, New Delhi</a:t>
            </a:r>
          </a:p>
          <a:p>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2310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D3A48-D2CB-4C9D-878A-C22BCD001269}"/>
              </a:ext>
            </a:extLst>
          </p:cNvPr>
          <p:cNvSpPr>
            <a:spLocks noGrp="1"/>
          </p:cNvSpPr>
          <p:nvPr>
            <p:ph type="title"/>
          </p:nvPr>
        </p:nvSpPr>
        <p:spPr>
          <a:xfrm>
            <a:off x="903763" y="201102"/>
            <a:ext cx="10515600" cy="1090659"/>
          </a:xfrm>
        </p:spPr>
        <p:txBody>
          <a:bodyPr>
            <a:normAutofit/>
          </a:bodyPr>
          <a:lstStyle/>
          <a:p>
            <a:pPr marL="66040" marR="0">
              <a:spcBef>
                <a:spcPts val="440"/>
              </a:spcBef>
              <a:spcAft>
                <a:spcPts val="0"/>
              </a:spcAft>
            </a:pPr>
            <a:r>
              <a:rPr lang="en-US" sz="2800" b="1" dirty="0">
                <a:effectLst/>
                <a:uFill>
                  <a:solidFill>
                    <a:srgbClr val="000000"/>
                  </a:solidFill>
                </a:uFill>
                <a:latin typeface="Times New Roman" panose="02020603050405020304" pitchFamily="18" charset="0"/>
                <a:ea typeface="Verdana" panose="020B0604030504040204" pitchFamily="34" charset="0"/>
                <a:cs typeface="Times New Roman" panose="02020603050405020304" pitchFamily="18" charset="0"/>
              </a:rPr>
              <a:t>Compliance status – PART B (Faculty Research and Development)</a:t>
            </a:r>
          </a:p>
        </p:txBody>
      </p:sp>
      <p:graphicFrame>
        <p:nvGraphicFramePr>
          <p:cNvPr id="4" name="Content Placeholder 3">
            <a:extLst>
              <a:ext uri="{FF2B5EF4-FFF2-40B4-BE49-F238E27FC236}">
                <a16:creationId xmlns:a16="http://schemas.microsoft.com/office/drawing/2014/main" id="{EC06A14D-3669-482D-B1CB-E2F8610A5D8C}"/>
              </a:ext>
            </a:extLst>
          </p:cNvPr>
          <p:cNvGraphicFramePr>
            <a:graphicFrameLocks noGrp="1"/>
          </p:cNvGraphicFramePr>
          <p:nvPr>
            <p:ph idx="1"/>
            <p:extLst>
              <p:ext uri="{D42A27DB-BD31-4B8C-83A1-F6EECF244321}">
                <p14:modId xmlns:p14="http://schemas.microsoft.com/office/powerpoint/2010/main" val="1756284117"/>
              </p:ext>
            </p:extLst>
          </p:nvPr>
        </p:nvGraphicFramePr>
        <p:xfrm>
          <a:off x="655094" y="1162030"/>
          <a:ext cx="10931856" cy="5439820"/>
        </p:xfrm>
        <a:graphic>
          <a:graphicData uri="http://schemas.openxmlformats.org/drawingml/2006/table">
            <a:tbl>
              <a:tblPr firstRow="1" firstCol="1" lastRow="1" lastCol="1" bandRow="1" bandCol="1">
                <a:tableStyleId>{5C22544A-7EE6-4342-B048-85BDC9FD1C3A}</a:tableStyleId>
              </a:tblPr>
              <a:tblGrid>
                <a:gridCol w="811618">
                  <a:extLst>
                    <a:ext uri="{9D8B030D-6E8A-4147-A177-3AD203B41FA5}">
                      <a16:colId xmlns:a16="http://schemas.microsoft.com/office/drawing/2014/main" val="157919462"/>
                    </a:ext>
                  </a:extLst>
                </a:gridCol>
                <a:gridCol w="3150519">
                  <a:extLst>
                    <a:ext uri="{9D8B030D-6E8A-4147-A177-3AD203B41FA5}">
                      <a16:colId xmlns:a16="http://schemas.microsoft.com/office/drawing/2014/main" val="1821753090"/>
                    </a:ext>
                  </a:extLst>
                </a:gridCol>
                <a:gridCol w="2547844">
                  <a:extLst>
                    <a:ext uri="{9D8B030D-6E8A-4147-A177-3AD203B41FA5}">
                      <a16:colId xmlns:a16="http://schemas.microsoft.com/office/drawing/2014/main" val="525165045"/>
                    </a:ext>
                  </a:extLst>
                </a:gridCol>
                <a:gridCol w="1733265">
                  <a:extLst>
                    <a:ext uri="{9D8B030D-6E8A-4147-A177-3AD203B41FA5}">
                      <a16:colId xmlns:a16="http://schemas.microsoft.com/office/drawing/2014/main" val="3550173407"/>
                    </a:ext>
                  </a:extLst>
                </a:gridCol>
                <a:gridCol w="2688610">
                  <a:extLst>
                    <a:ext uri="{9D8B030D-6E8A-4147-A177-3AD203B41FA5}">
                      <a16:colId xmlns:a16="http://schemas.microsoft.com/office/drawing/2014/main" val="3545039312"/>
                    </a:ext>
                  </a:extLst>
                </a:gridCol>
              </a:tblGrid>
              <a:tr h="608489">
                <a:tc>
                  <a:txBody>
                    <a:bodyPr/>
                    <a:lstStyle/>
                    <a:p>
                      <a:pPr marL="0" marR="0" algn="ctr">
                        <a:spcBef>
                          <a:spcPts val="25"/>
                        </a:spcBef>
                        <a:spcAft>
                          <a:spcPts val="0"/>
                        </a:spcAft>
                      </a:pPr>
                      <a:r>
                        <a:rPr lang="en-US" sz="1600">
                          <a:effectLst/>
                          <a:latin typeface="Times New Roman" panose="02020603050405020304" pitchFamily="18" charset="0"/>
                          <a:cs typeface="Times New Roman" panose="02020603050405020304" pitchFamily="18" charset="0"/>
                        </a:rPr>
                        <a:t> </a:t>
                      </a:r>
                    </a:p>
                    <a:p>
                      <a:pPr marL="32385" marR="24130" algn="ctr">
                        <a:spcBef>
                          <a:spcPts val="0"/>
                        </a:spcBef>
                        <a:spcAft>
                          <a:spcPts val="0"/>
                        </a:spcAft>
                      </a:pPr>
                      <a:r>
                        <a:rPr lang="en-US" sz="1600">
                          <a:effectLst/>
                          <a:latin typeface="Times New Roman" panose="02020603050405020304" pitchFamily="18" charset="0"/>
                          <a:cs typeface="Times New Roman" panose="02020603050405020304" pitchFamily="18" charset="0"/>
                        </a:rPr>
                        <a:t>S.No.</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lgn="ctr">
                        <a:spcBef>
                          <a:spcPts val="25"/>
                        </a:spcBef>
                        <a:spcAft>
                          <a:spcPts val="0"/>
                        </a:spcAft>
                      </a:pPr>
                      <a:r>
                        <a:rPr lang="en-US" sz="1600" dirty="0">
                          <a:effectLst/>
                          <a:latin typeface="Times New Roman" panose="02020603050405020304" pitchFamily="18" charset="0"/>
                          <a:cs typeface="Times New Roman" panose="02020603050405020304" pitchFamily="18" charset="0"/>
                        </a:rPr>
                        <a:t> Criteria</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lgn="ctr">
                        <a:spcBef>
                          <a:spcPts val="40"/>
                        </a:spcBef>
                        <a:spcAft>
                          <a:spcPts val="0"/>
                        </a:spcAft>
                      </a:pPr>
                      <a:r>
                        <a:rPr lang="en-US" sz="1600" dirty="0">
                          <a:effectLst/>
                          <a:latin typeface="Times New Roman" panose="02020603050405020304" pitchFamily="18" charset="0"/>
                          <a:cs typeface="Times New Roman" panose="02020603050405020304" pitchFamily="18" charset="0"/>
                        </a:rPr>
                        <a:t> Prior to the Accreditation Visit</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lgn="ctr">
                        <a:spcBef>
                          <a:spcPts val="40"/>
                        </a:spcBef>
                        <a:spcAft>
                          <a:spcPts val="0"/>
                        </a:spcAft>
                      </a:pPr>
                      <a:r>
                        <a:rPr lang="en-US" sz="1600" dirty="0">
                          <a:effectLst/>
                          <a:latin typeface="Times New Roman" panose="02020603050405020304" pitchFamily="18" charset="0"/>
                          <a:cs typeface="Times New Roman" panose="02020603050405020304" pitchFamily="18" charset="0"/>
                        </a:rPr>
                        <a:t> After the Accreditation Visit</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127000" marR="120015" indent="-635" algn="ctr">
                        <a:spcBef>
                          <a:spcPts val="25"/>
                        </a:spcBef>
                        <a:spcAft>
                          <a:spcPts val="0"/>
                        </a:spcAft>
                      </a:pPr>
                      <a:r>
                        <a:rPr lang="en-US" sz="1600" dirty="0">
                          <a:effectLst/>
                          <a:latin typeface="Times New Roman" panose="02020603050405020304" pitchFamily="18" charset="0"/>
                          <a:cs typeface="Times New Roman" panose="02020603050405020304" pitchFamily="18" charset="0"/>
                        </a:rPr>
                        <a:t>Remarks of the Evaluator</a:t>
                      </a:r>
                    </a:p>
                  </a:txBody>
                  <a:tcPr marL="0" marR="0" marT="0" marB="0"/>
                </a:tc>
                <a:extLst>
                  <a:ext uri="{0D108BD9-81ED-4DB2-BD59-A6C34878D82A}">
                    <a16:rowId xmlns:a16="http://schemas.microsoft.com/office/drawing/2014/main" val="2414244654"/>
                  </a:ext>
                </a:extLst>
              </a:tr>
              <a:tr h="489640">
                <a:tc>
                  <a:txBody>
                    <a:bodyPr/>
                    <a:lstStyle/>
                    <a:p>
                      <a:pPr marL="0" marR="0">
                        <a:spcBef>
                          <a:spcPts val="10"/>
                        </a:spcBef>
                        <a:spcAft>
                          <a:spcPts val="0"/>
                        </a:spcAft>
                      </a:pPr>
                      <a:r>
                        <a:rPr lang="en-US" sz="1600" dirty="0">
                          <a:effectLst/>
                          <a:latin typeface="Times New Roman" panose="02020603050405020304" pitchFamily="18" charset="0"/>
                          <a:cs typeface="Times New Roman" panose="02020603050405020304" pitchFamily="18" charset="0"/>
                        </a:rPr>
                        <a:t>       1</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71120" marR="0">
                        <a:spcBef>
                          <a:spcPts val="315"/>
                        </a:spcBef>
                        <a:spcAft>
                          <a:spcPts val="0"/>
                        </a:spcAft>
                      </a:pPr>
                      <a:r>
                        <a:rPr lang="en-US" sz="1600" dirty="0">
                          <a:effectLst/>
                          <a:latin typeface="Times New Roman" panose="02020603050405020304" pitchFamily="18" charset="0"/>
                          <a:cs typeface="Times New Roman" panose="02020603050405020304" pitchFamily="18" charset="0"/>
                        </a:rPr>
                        <a:t>Improvement in the number of Faculty Development program (FDP)</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1397162813"/>
                  </a:ext>
                </a:extLst>
              </a:tr>
              <a:tr h="476640">
                <a:tc>
                  <a:txBody>
                    <a:bodyPr/>
                    <a:lstStyle/>
                    <a:p>
                      <a:pPr marL="0" marR="0">
                        <a:spcBef>
                          <a:spcPts val="45"/>
                        </a:spcBef>
                        <a:spcAft>
                          <a:spcPts val="0"/>
                        </a:spcAft>
                      </a:pPr>
                      <a:r>
                        <a:rPr lang="en-US" sz="1600" dirty="0">
                          <a:effectLst/>
                          <a:latin typeface="Times New Roman" panose="02020603050405020304" pitchFamily="18" charset="0"/>
                          <a:cs typeface="Times New Roman" panose="02020603050405020304" pitchFamily="18" charset="0"/>
                        </a:rPr>
                        <a:t>       2</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71120" marR="0">
                        <a:lnSpc>
                          <a:spcPct val="98000"/>
                        </a:lnSpc>
                        <a:spcBef>
                          <a:spcPts val="855"/>
                        </a:spcBef>
                        <a:spcAft>
                          <a:spcPts val="0"/>
                        </a:spcAft>
                      </a:pPr>
                      <a:r>
                        <a:rPr lang="en-US" sz="1600">
                          <a:effectLst/>
                          <a:latin typeface="Times New Roman" panose="02020603050405020304" pitchFamily="18" charset="0"/>
                          <a:cs typeface="Times New Roman" panose="02020603050405020304" pitchFamily="18" charset="0"/>
                        </a:rPr>
                        <a:t>Improvement in the number of Publications</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2762796042"/>
                  </a:ext>
                </a:extLst>
              </a:tr>
              <a:tr h="1735712">
                <a:tc>
                  <a:txBody>
                    <a:bodyPr/>
                    <a:lstStyle/>
                    <a:p>
                      <a:pPr marL="0" marR="0">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p>
                    <a:p>
                      <a:pPr marL="0" marR="0">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p>
                    <a:p>
                      <a:pPr marL="0" marR="0">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p>
                    <a:p>
                      <a:pPr marL="0" marR="0">
                        <a:spcBef>
                          <a:spcPts val="40"/>
                        </a:spcBef>
                        <a:spcAft>
                          <a:spcPts val="0"/>
                        </a:spcAft>
                      </a:pPr>
                      <a:r>
                        <a:rPr lang="en-US" sz="1600" dirty="0">
                          <a:effectLst/>
                          <a:latin typeface="Times New Roman" panose="02020603050405020304" pitchFamily="18" charset="0"/>
                          <a:cs typeface="Times New Roman" panose="02020603050405020304" pitchFamily="18" charset="0"/>
                        </a:rPr>
                        <a:t> </a:t>
                      </a:r>
                    </a:p>
                    <a:p>
                      <a:pPr marL="6985" marR="0" algn="ctr">
                        <a:spcBef>
                          <a:spcPts val="5"/>
                        </a:spcBef>
                        <a:spcAft>
                          <a:spcPts val="0"/>
                        </a:spcAft>
                      </a:pPr>
                      <a:r>
                        <a:rPr lang="en-US" sz="1600" dirty="0">
                          <a:effectLst/>
                          <a:latin typeface="Times New Roman" panose="02020603050405020304" pitchFamily="18" charset="0"/>
                          <a:cs typeface="Times New Roman" panose="02020603050405020304" pitchFamily="18" charset="0"/>
                        </a:rPr>
                        <a:t>3</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spcBef>
                          <a:spcPts val="0"/>
                        </a:spcBef>
                        <a:spcAft>
                          <a:spcPts val="0"/>
                        </a:spcAft>
                      </a:pPr>
                      <a:r>
                        <a:rPr lang="en-US" sz="1600" u="none" dirty="0">
                          <a:effectLst/>
                          <a:latin typeface="Times New Roman" panose="02020603050405020304" pitchFamily="18" charset="0"/>
                          <a:cs typeface="Times New Roman" panose="02020603050405020304" pitchFamily="18" charset="0"/>
                        </a:rPr>
                        <a:t> </a:t>
                      </a:r>
                    </a:p>
                    <a:p>
                      <a:pPr marL="0" marR="0">
                        <a:spcBef>
                          <a:spcPts val="0"/>
                        </a:spcBef>
                        <a:spcAft>
                          <a:spcPts val="0"/>
                        </a:spcAft>
                      </a:pPr>
                      <a:r>
                        <a:rPr lang="en-US" sz="1600" u="none" dirty="0">
                          <a:effectLst/>
                          <a:latin typeface="Times New Roman" panose="02020603050405020304" pitchFamily="18" charset="0"/>
                          <a:cs typeface="Times New Roman" panose="02020603050405020304" pitchFamily="18" charset="0"/>
                        </a:rPr>
                        <a:t> </a:t>
                      </a:r>
                    </a:p>
                    <a:p>
                      <a:pPr marL="0" marR="0">
                        <a:spcBef>
                          <a:spcPts val="0"/>
                        </a:spcBef>
                        <a:spcAft>
                          <a:spcPts val="0"/>
                        </a:spcAft>
                      </a:pPr>
                      <a:r>
                        <a:rPr lang="en-US" sz="1600" u="none" dirty="0">
                          <a:effectLst/>
                          <a:latin typeface="Times New Roman" panose="02020603050405020304" pitchFamily="18" charset="0"/>
                          <a:cs typeface="Times New Roman" panose="02020603050405020304" pitchFamily="18" charset="0"/>
                        </a:rPr>
                        <a:t> </a:t>
                      </a:r>
                    </a:p>
                    <a:p>
                      <a:pPr marL="0" marR="0">
                        <a:spcBef>
                          <a:spcPts val="40"/>
                        </a:spcBef>
                        <a:spcAft>
                          <a:spcPts val="0"/>
                        </a:spcAft>
                      </a:pPr>
                      <a:r>
                        <a:rPr lang="en-US" sz="1600" u="none" dirty="0">
                          <a:effectLst/>
                          <a:latin typeface="Times New Roman" panose="02020603050405020304" pitchFamily="18" charset="0"/>
                          <a:cs typeface="Times New Roman" panose="02020603050405020304" pitchFamily="18" charset="0"/>
                        </a:rPr>
                        <a:t> </a:t>
                      </a:r>
                    </a:p>
                    <a:p>
                      <a:pPr marL="71120" marR="0">
                        <a:spcBef>
                          <a:spcPts val="5"/>
                        </a:spcBef>
                        <a:spcAft>
                          <a:spcPts val="0"/>
                        </a:spcAft>
                      </a:pPr>
                      <a:r>
                        <a:rPr lang="en-US" sz="1600" u="none" dirty="0">
                          <a:effectLst/>
                          <a:latin typeface="Times New Roman" panose="02020603050405020304" pitchFamily="18" charset="0"/>
                          <a:cs typeface="Times New Roman" panose="02020603050405020304" pitchFamily="18" charset="0"/>
                        </a:rPr>
                        <a:t>Quality of Publications</a:t>
                      </a:r>
                      <a:endParaRPr lang="en-US" sz="1600" u="none"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224790" lvl="0" indent="0" algn="just">
                        <a:spcBef>
                          <a:spcPts val="330"/>
                        </a:spcBef>
                        <a:spcAft>
                          <a:spcPts val="0"/>
                        </a:spcAft>
                        <a:buSzPts val="900"/>
                        <a:buFont typeface="+mj-lt"/>
                        <a:buNone/>
                        <a:tabLst>
                          <a:tab pos="241935" algn="l"/>
                        </a:tabLst>
                      </a:pPr>
                      <a:r>
                        <a:rPr lang="en-US" sz="1600" u="none" spc="-15" dirty="0">
                          <a:effectLst/>
                          <a:latin typeface="Times New Roman" panose="02020603050405020304" pitchFamily="18" charset="0"/>
                          <a:cs typeface="Times New Roman" panose="02020603050405020304" pitchFamily="18" charset="0"/>
                        </a:rPr>
                        <a:t>  (a) </a:t>
                      </a:r>
                      <a:r>
                        <a:rPr lang="en-US" sz="1600" b="1" u="none" spc="-15" dirty="0">
                          <a:effectLst/>
                          <a:latin typeface="Times New Roman" panose="02020603050405020304" pitchFamily="18" charset="0"/>
                          <a:cs typeface="Times New Roman" panose="02020603050405020304" pitchFamily="18" charset="0"/>
                        </a:rPr>
                        <a:t>No. of papers</a:t>
                      </a:r>
                      <a:r>
                        <a:rPr lang="en-US" sz="1600" b="1" u="none" spc="-105" dirty="0">
                          <a:effectLst/>
                          <a:latin typeface="Times New Roman" panose="02020603050405020304" pitchFamily="18" charset="0"/>
                          <a:cs typeface="Times New Roman" panose="02020603050405020304" pitchFamily="18" charset="0"/>
                        </a:rPr>
                        <a:t> </a:t>
                      </a:r>
                      <a:r>
                        <a:rPr lang="en-US" sz="1600" b="1" u="none" spc="-15" dirty="0">
                          <a:effectLst/>
                          <a:latin typeface="Times New Roman" panose="02020603050405020304" pitchFamily="18" charset="0"/>
                          <a:cs typeface="Times New Roman" panose="02020603050405020304" pitchFamily="18" charset="0"/>
                        </a:rPr>
                        <a:t>in </a:t>
                      </a:r>
                    </a:p>
                    <a:p>
                      <a:pPr marL="0" marR="224790" lvl="0" indent="0" algn="just">
                        <a:spcBef>
                          <a:spcPts val="330"/>
                        </a:spcBef>
                        <a:spcAft>
                          <a:spcPts val="0"/>
                        </a:spcAft>
                        <a:buSzPts val="900"/>
                        <a:buFontTx/>
                        <a:buNone/>
                        <a:tabLst>
                          <a:tab pos="241935" algn="l"/>
                        </a:tabLst>
                      </a:pPr>
                      <a:r>
                        <a:rPr lang="en-US" sz="1600" u="none" spc="-15" dirty="0">
                          <a:effectLst/>
                          <a:latin typeface="Times New Roman" panose="02020603050405020304" pitchFamily="18" charset="0"/>
                          <a:cs typeface="Times New Roman" panose="02020603050405020304" pitchFamily="18" charset="0"/>
                        </a:rPr>
                        <a:t>  Non</a:t>
                      </a:r>
                      <a:r>
                        <a:rPr lang="en-US" sz="1600" u="none" spc="-5" dirty="0">
                          <a:effectLst/>
                          <a:latin typeface="Times New Roman" panose="02020603050405020304" pitchFamily="18" charset="0"/>
                          <a:cs typeface="Times New Roman" panose="02020603050405020304" pitchFamily="18" charset="0"/>
                        </a:rPr>
                        <a:t> </a:t>
                      </a:r>
                      <a:r>
                        <a:rPr lang="en-US" sz="1600" u="none" spc="-30" dirty="0">
                          <a:effectLst/>
                          <a:latin typeface="Times New Roman" panose="02020603050405020304" pitchFamily="18" charset="0"/>
                          <a:cs typeface="Times New Roman" panose="02020603050405020304" pitchFamily="18" charset="0"/>
                        </a:rPr>
                        <a:t>SCI</a:t>
                      </a:r>
                      <a:endParaRPr lang="en-US" sz="1600" u="none" spc="-15" dirty="0">
                        <a:effectLst/>
                        <a:latin typeface="Times New Roman" panose="02020603050405020304" pitchFamily="18" charset="0"/>
                        <a:cs typeface="Times New Roman" panose="02020603050405020304" pitchFamily="18" charset="0"/>
                      </a:endParaRPr>
                    </a:p>
                    <a:p>
                      <a:pPr marL="70485" marR="800735" algn="just">
                        <a:spcBef>
                          <a:spcPts val="10"/>
                        </a:spcBef>
                        <a:spcAft>
                          <a:spcPts val="0"/>
                        </a:spcAft>
                        <a:buFontTx/>
                        <a:buNone/>
                      </a:pPr>
                      <a:r>
                        <a:rPr lang="en-US" sz="1600" u="none" spc="-15" dirty="0">
                          <a:effectLst/>
                          <a:latin typeface="Times New Roman" panose="02020603050405020304" pitchFamily="18" charset="0"/>
                          <a:cs typeface="Times New Roman" panose="02020603050405020304" pitchFamily="18" charset="0"/>
                        </a:rPr>
                        <a:t>SCI/ESCI </a:t>
                      </a:r>
                      <a:r>
                        <a:rPr lang="en-US" sz="1600" u="none" dirty="0">
                          <a:effectLst/>
                          <a:latin typeface="Times New Roman" panose="02020603050405020304" pitchFamily="18" charset="0"/>
                          <a:cs typeface="Times New Roman" panose="02020603050405020304" pitchFamily="18" charset="0"/>
                        </a:rPr>
                        <a:t>SCOPUS</a:t>
                      </a:r>
                    </a:p>
                    <a:p>
                      <a:pPr marL="70485" marR="53340" algn="just">
                        <a:lnSpc>
                          <a:spcPct val="100000"/>
                        </a:lnSpc>
                        <a:spcBef>
                          <a:spcPts val="10"/>
                        </a:spcBef>
                        <a:spcAft>
                          <a:spcPts val="0"/>
                        </a:spcAft>
                        <a:buFontTx/>
                        <a:buNone/>
                      </a:pPr>
                      <a:r>
                        <a:rPr lang="en-US" sz="1600" u="none" dirty="0">
                          <a:effectLst/>
                          <a:latin typeface="Times New Roman" panose="02020603050405020304" pitchFamily="18" charset="0"/>
                          <a:cs typeface="Times New Roman" panose="02020603050405020304" pitchFamily="18" charset="0"/>
                        </a:rPr>
                        <a:t>IEEE conference/</a:t>
                      </a:r>
                    </a:p>
                    <a:p>
                      <a:pPr marL="70485" marR="53340" algn="just">
                        <a:lnSpc>
                          <a:spcPct val="100000"/>
                        </a:lnSpc>
                        <a:spcBef>
                          <a:spcPts val="10"/>
                        </a:spcBef>
                        <a:spcAft>
                          <a:spcPts val="0"/>
                        </a:spcAft>
                        <a:buFontTx/>
                        <a:buNone/>
                      </a:pPr>
                      <a:r>
                        <a:rPr lang="en-US" sz="1600" u="none" dirty="0">
                          <a:effectLst/>
                          <a:latin typeface="Times New Roman" panose="02020603050405020304" pitchFamily="18" charset="0"/>
                          <a:cs typeface="Times New Roman" panose="02020603050405020304" pitchFamily="18" charset="0"/>
                        </a:rPr>
                        <a:t>IET Conferences</a:t>
                      </a:r>
                    </a:p>
                    <a:p>
                      <a:pPr marL="70485" marR="53340" algn="just">
                        <a:lnSpc>
                          <a:spcPct val="100000"/>
                        </a:lnSpc>
                        <a:spcBef>
                          <a:spcPts val="10"/>
                        </a:spcBef>
                        <a:spcAft>
                          <a:spcPts val="0"/>
                        </a:spcAft>
                        <a:buFontTx/>
                        <a:buNone/>
                      </a:pPr>
                      <a:endParaRPr lang="en-US" sz="1600" u="none" dirty="0">
                        <a:effectLst/>
                        <a:latin typeface="Times New Roman" panose="02020603050405020304" pitchFamily="18" charset="0"/>
                        <a:cs typeface="Times New Roman" panose="02020603050405020304" pitchFamily="18" charset="0"/>
                      </a:endParaRPr>
                    </a:p>
                    <a:p>
                      <a:pPr marL="70485" marR="0" algn="just">
                        <a:lnSpc>
                          <a:spcPts val="1025"/>
                        </a:lnSpc>
                        <a:spcBef>
                          <a:spcPts val="0"/>
                        </a:spcBef>
                        <a:spcAft>
                          <a:spcPts val="0"/>
                        </a:spcAft>
                        <a:buFontTx/>
                        <a:buNone/>
                      </a:pPr>
                      <a:r>
                        <a:rPr lang="en-US" sz="1600" u="none" dirty="0">
                          <a:effectLst/>
                          <a:latin typeface="Times New Roman" panose="02020603050405020304" pitchFamily="18" charset="0"/>
                          <a:cs typeface="Times New Roman" panose="02020603050405020304" pitchFamily="18" charset="0"/>
                        </a:rPr>
                        <a:t>Books</a:t>
                      </a:r>
                    </a:p>
                    <a:p>
                      <a:pPr marL="70485" marR="0" algn="just">
                        <a:lnSpc>
                          <a:spcPts val="1025"/>
                        </a:lnSpc>
                        <a:spcBef>
                          <a:spcPts val="0"/>
                        </a:spcBef>
                        <a:spcAft>
                          <a:spcPts val="0"/>
                        </a:spcAft>
                        <a:buFontTx/>
                        <a:buNone/>
                      </a:pPr>
                      <a:endParaRPr lang="en-US" sz="1600" u="none" dirty="0">
                        <a:effectLst/>
                        <a:latin typeface="Times New Roman" panose="02020603050405020304" pitchFamily="18" charset="0"/>
                        <a:cs typeface="Times New Roman" panose="02020603050405020304" pitchFamily="18" charset="0"/>
                      </a:endParaRPr>
                    </a:p>
                    <a:p>
                      <a:pPr marL="70485" marR="0" algn="just">
                        <a:lnSpc>
                          <a:spcPts val="1085"/>
                        </a:lnSpc>
                        <a:spcBef>
                          <a:spcPts val="0"/>
                        </a:spcBef>
                        <a:spcAft>
                          <a:spcPts val="0"/>
                        </a:spcAft>
                        <a:buFontTx/>
                        <a:buNone/>
                      </a:pPr>
                      <a:r>
                        <a:rPr lang="en-US" sz="1600" u="none" dirty="0">
                          <a:effectLst/>
                          <a:latin typeface="Times New Roman" panose="02020603050405020304" pitchFamily="18" charset="0"/>
                          <a:cs typeface="Times New Roman" panose="02020603050405020304" pitchFamily="18" charset="0"/>
                        </a:rPr>
                        <a:t>Book’s chapter</a:t>
                      </a:r>
                    </a:p>
                    <a:p>
                      <a:pPr marL="0" marR="742950" lvl="0" indent="0" algn="just">
                        <a:spcBef>
                          <a:spcPts val="0"/>
                        </a:spcBef>
                        <a:spcAft>
                          <a:spcPts val="0"/>
                        </a:spcAft>
                        <a:buSzPts val="900"/>
                        <a:buFontTx/>
                        <a:buNone/>
                        <a:tabLst>
                          <a:tab pos="234315" algn="l"/>
                        </a:tabLst>
                      </a:pPr>
                      <a:r>
                        <a:rPr lang="en-US" sz="1600" b="1" u="none" spc="-15" dirty="0">
                          <a:effectLst/>
                          <a:latin typeface="Times New Roman" panose="02020603050405020304" pitchFamily="18" charset="0"/>
                          <a:cs typeface="Times New Roman" panose="02020603050405020304" pitchFamily="18" charset="0"/>
                        </a:rPr>
                        <a:t> (b)Patent/copyrights</a:t>
                      </a:r>
                      <a:endParaRPr lang="en-US" sz="1600" b="1" u="none" spc="-15"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583941617"/>
                  </a:ext>
                </a:extLst>
              </a:tr>
              <a:tr h="448165">
                <a:tc>
                  <a:txBody>
                    <a:bodyPr/>
                    <a:lstStyle/>
                    <a:p>
                      <a:pPr marL="0" marR="0">
                        <a:spcBef>
                          <a:spcPts val="10"/>
                        </a:spcBef>
                        <a:spcAft>
                          <a:spcPts val="0"/>
                        </a:spcAft>
                      </a:pPr>
                      <a:r>
                        <a:rPr lang="en-US" sz="1600" dirty="0">
                          <a:effectLst/>
                          <a:latin typeface="Times New Roman" panose="02020603050405020304" pitchFamily="18" charset="0"/>
                          <a:cs typeface="Times New Roman" panose="02020603050405020304" pitchFamily="18" charset="0"/>
                        </a:rPr>
                        <a:t>       4</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71120" marR="158750">
                        <a:lnSpc>
                          <a:spcPct val="98000"/>
                        </a:lnSpc>
                        <a:spcBef>
                          <a:spcPts val="745"/>
                        </a:spcBef>
                        <a:spcAft>
                          <a:spcPts val="0"/>
                        </a:spcAft>
                      </a:pPr>
                      <a:r>
                        <a:rPr lang="en-US" sz="1600">
                          <a:effectLst/>
                          <a:latin typeface="Times New Roman" panose="02020603050405020304" pitchFamily="18" charset="0"/>
                          <a:cs typeface="Times New Roman" panose="02020603050405020304" pitchFamily="18" charset="0"/>
                        </a:rPr>
                        <a:t>Amount of funded research received</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3417489466"/>
                  </a:ext>
                </a:extLst>
              </a:tr>
              <a:tr h="440737">
                <a:tc>
                  <a:txBody>
                    <a:bodyPr/>
                    <a:lstStyle/>
                    <a:p>
                      <a:pPr marL="0" marR="0">
                        <a:spcBef>
                          <a:spcPts val="25"/>
                        </a:spcBef>
                        <a:spcAft>
                          <a:spcPts val="0"/>
                        </a:spcAft>
                      </a:pPr>
                      <a:r>
                        <a:rPr lang="en-US" sz="1600" dirty="0">
                          <a:effectLst/>
                          <a:latin typeface="Times New Roman" panose="02020603050405020304" pitchFamily="18" charset="0"/>
                          <a:cs typeface="Times New Roman" panose="02020603050405020304" pitchFamily="18" charset="0"/>
                        </a:rPr>
                        <a:t>       5</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71120" marR="756285">
                        <a:lnSpc>
                          <a:spcPct val="100000"/>
                        </a:lnSpc>
                        <a:spcBef>
                          <a:spcPts val="675"/>
                        </a:spcBef>
                        <a:spcAft>
                          <a:spcPts val="0"/>
                        </a:spcAft>
                      </a:pPr>
                      <a:r>
                        <a:rPr lang="en-US" sz="1600">
                          <a:effectLst/>
                          <a:latin typeface="Times New Roman" panose="02020603050405020304" pitchFamily="18" charset="0"/>
                          <a:cs typeface="Times New Roman" panose="02020603050405020304" pitchFamily="18" charset="0"/>
                        </a:rPr>
                        <a:t>Amount of funded consultancy</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4077746961"/>
                  </a:ext>
                </a:extLst>
              </a:tr>
              <a:tr h="382550">
                <a:tc>
                  <a:txBody>
                    <a:bodyPr/>
                    <a:lstStyle/>
                    <a:p>
                      <a:pPr marL="0" marR="0">
                        <a:spcBef>
                          <a:spcPts val="25"/>
                        </a:spcBef>
                        <a:spcAft>
                          <a:spcPts val="0"/>
                        </a:spcAft>
                      </a:pPr>
                      <a:r>
                        <a:rPr lang="en-US" sz="1600" dirty="0">
                          <a:effectLst/>
                          <a:latin typeface="Times New Roman" panose="02020603050405020304" pitchFamily="18" charset="0"/>
                          <a:cs typeface="Times New Roman" panose="02020603050405020304" pitchFamily="18" charset="0"/>
                        </a:rPr>
                        <a:t>       6</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spcBef>
                          <a:spcPts val="25"/>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Number of PhD. Produced</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937372526"/>
                  </a:ext>
                </a:extLst>
              </a:tr>
              <a:tr h="376979">
                <a:tc>
                  <a:txBody>
                    <a:bodyPr/>
                    <a:lstStyle/>
                    <a:p>
                      <a:pPr marL="6985" marR="0" algn="ctr">
                        <a:spcBef>
                          <a:spcPts val="965"/>
                        </a:spcBef>
                        <a:spcAft>
                          <a:spcPts val="0"/>
                        </a:spcAft>
                      </a:pPr>
                      <a:r>
                        <a:rPr lang="en-US" sz="1600">
                          <a:effectLst/>
                          <a:latin typeface="Times New Roman" panose="02020603050405020304" pitchFamily="18" charset="0"/>
                          <a:cs typeface="Times New Roman" panose="02020603050405020304" pitchFamily="18" charset="0"/>
                        </a:rPr>
                        <a:t>7</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71120" marR="0">
                        <a:spcBef>
                          <a:spcPts val="965"/>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Number of PhD. Pursuing</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3256683397"/>
                  </a:ext>
                </a:extLst>
              </a:tr>
            </a:tbl>
          </a:graphicData>
        </a:graphic>
      </p:graphicFrame>
    </p:spTree>
    <p:extLst>
      <p:ext uri="{BB962C8B-B14F-4D97-AF65-F5344CB8AC3E}">
        <p14:creationId xmlns:p14="http://schemas.microsoft.com/office/powerpoint/2010/main" val="2798057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455A3-B7E4-48DB-94A8-5FF023693591}"/>
              </a:ext>
            </a:extLst>
          </p:cNvPr>
          <p:cNvSpPr>
            <a:spLocks noGrp="1"/>
          </p:cNvSpPr>
          <p:nvPr>
            <p:ph type="title"/>
          </p:nvPr>
        </p:nvSpPr>
        <p:spPr>
          <a:xfrm>
            <a:off x="838200" y="365125"/>
            <a:ext cx="10366612" cy="794935"/>
          </a:xfrm>
        </p:spPr>
        <p:txBody>
          <a:bodyPr>
            <a:normAutofit/>
          </a:bodyPr>
          <a:lstStyle/>
          <a:p>
            <a:r>
              <a:rPr lang="en-US" sz="2800" b="1" dirty="0">
                <a:effectLst/>
                <a:uFill>
                  <a:solidFill>
                    <a:srgbClr val="000000"/>
                  </a:solidFill>
                </a:uFill>
                <a:latin typeface="Times New Roman" panose="02020603050405020304" pitchFamily="18" charset="0"/>
                <a:ea typeface="Verdana" panose="020B0604030504040204" pitchFamily="34" charset="0"/>
                <a:cs typeface="Times New Roman" panose="02020603050405020304" pitchFamily="18" charset="0"/>
              </a:rPr>
              <a:t>Compliance status – PART C (Overall Compliance)</a:t>
            </a:r>
            <a:endParaRPr lang="en-US" sz="2800"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A6F022C4-9C3B-422C-8ACE-B77D10B76B63}"/>
              </a:ext>
            </a:extLst>
          </p:cNvPr>
          <p:cNvGraphicFramePr>
            <a:graphicFrameLocks noGrp="1"/>
          </p:cNvGraphicFramePr>
          <p:nvPr>
            <p:ph idx="1"/>
            <p:extLst>
              <p:ext uri="{D42A27DB-BD31-4B8C-83A1-F6EECF244321}">
                <p14:modId xmlns:p14="http://schemas.microsoft.com/office/powerpoint/2010/main" val="654869275"/>
              </p:ext>
            </p:extLst>
          </p:nvPr>
        </p:nvGraphicFramePr>
        <p:xfrm>
          <a:off x="966185" y="1444252"/>
          <a:ext cx="10538878" cy="2680860"/>
        </p:xfrm>
        <a:graphic>
          <a:graphicData uri="http://schemas.openxmlformats.org/drawingml/2006/table">
            <a:tbl>
              <a:tblPr firstRow="1" firstCol="1" lastRow="1" lastCol="1" bandRow="1" bandCol="1">
                <a:tableStyleId>{5C22544A-7EE6-4342-B048-85BDC9FD1C3A}</a:tableStyleId>
              </a:tblPr>
              <a:tblGrid>
                <a:gridCol w="782514">
                  <a:extLst>
                    <a:ext uri="{9D8B030D-6E8A-4147-A177-3AD203B41FA5}">
                      <a16:colId xmlns:a16="http://schemas.microsoft.com/office/drawing/2014/main" val="2952158782"/>
                    </a:ext>
                  </a:extLst>
                </a:gridCol>
                <a:gridCol w="3037540">
                  <a:extLst>
                    <a:ext uri="{9D8B030D-6E8A-4147-A177-3AD203B41FA5}">
                      <a16:colId xmlns:a16="http://schemas.microsoft.com/office/drawing/2014/main" val="733631587"/>
                    </a:ext>
                  </a:extLst>
                </a:gridCol>
                <a:gridCol w="2842860">
                  <a:extLst>
                    <a:ext uri="{9D8B030D-6E8A-4147-A177-3AD203B41FA5}">
                      <a16:colId xmlns:a16="http://schemas.microsoft.com/office/drawing/2014/main" val="2181757539"/>
                    </a:ext>
                  </a:extLst>
                </a:gridCol>
                <a:gridCol w="2140364">
                  <a:extLst>
                    <a:ext uri="{9D8B030D-6E8A-4147-A177-3AD203B41FA5}">
                      <a16:colId xmlns:a16="http://schemas.microsoft.com/office/drawing/2014/main" val="519021423"/>
                    </a:ext>
                  </a:extLst>
                </a:gridCol>
                <a:gridCol w="1735600">
                  <a:extLst>
                    <a:ext uri="{9D8B030D-6E8A-4147-A177-3AD203B41FA5}">
                      <a16:colId xmlns:a16="http://schemas.microsoft.com/office/drawing/2014/main" val="2816591057"/>
                    </a:ext>
                  </a:extLst>
                </a:gridCol>
              </a:tblGrid>
              <a:tr h="862220">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 </a:t>
                      </a:r>
                    </a:p>
                    <a:p>
                      <a:pPr marL="32385" marR="24130" algn="ctr">
                        <a:spcBef>
                          <a:spcPts val="0"/>
                        </a:spcBef>
                        <a:spcAft>
                          <a:spcPts val="0"/>
                        </a:spcAft>
                      </a:pPr>
                      <a:r>
                        <a:rPr lang="en-US" sz="1600">
                          <a:effectLst/>
                          <a:latin typeface="Times New Roman" panose="02020603050405020304" pitchFamily="18" charset="0"/>
                          <a:cs typeface="Times New Roman" panose="02020603050405020304" pitchFamily="18" charset="0"/>
                        </a:rPr>
                        <a:t>S.No.</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 </a:t>
                      </a:r>
                    </a:p>
                    <a:p>
                      <a:pPr marL="624205" marR="0">
                        <a:spcBef>
                          <a:spcPts val="0"/>
                        </a:spcBef>
                        <a:spcAft>
                          <a:spcPts val="0"/>
                        </a:spcAft>
                      </a:pPr>
                      <a:r>
                        <a:rPr lang="en-US" sz="1600">
                          <a:effectLst/>
                          <a:latin typeface="Times New Roman" panose="02020603050405020304" pitchFamily="18" charset="0"/>
                          <a:cs typeface="Times New Roman" panose="02020603050405020304" pitchFamily="18" charset="0"/>
                        </a:rPr>
                        <a:t>Parameter</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 </a:t>
                      </a:r>
                    </a:p>
                    <a:p>
                      <a:pPr marL="142240" marR="137160" algn="ctr">
                        <a:spcBef>
                          <a:spcPts val="0"/>
                        </a:spcBef>
                        <a:spcAft>
                          <a:spcPts val="0"/>
                        </a:spcAft>
                      </a:pPr>
                      <a:r>
                        <a:rPr lang="en-US" sz="1600">
                          <a:effectLst/>
                          <a:latin typeface="Times New Roman" panose="02020603050405020304" pitchFamily="18" charset="0"/>
                          <a:cs typeface="Times New Roman" panose="02020603050405020304" pitchFamily="18" charset="0"/>
                        </a:rPr>
                        <a:t>Criteria</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 </a:t>
                      </a:r>
                    </a:p>
                    <a:p>
                      <a:pPr marL="335915" marR="0">
                        <a:spcBef>
                          <a:spcPts val="0"/>
                        </a:spcBef>
                        <a:spcAft>
                          <a:spcPts val="0"/>
                        </a:spcAft>
                      </a:pPr>
                      <a:r>
                        <a:rPr lang="en-US" sz="1600">
                          <a:effectLst/>
                          <a:latin typeface="Times New Roman" panose="02020603050405020304" pitchFamily="18" charset="0"/>
                          <a:cs typeface="Times New Roman" panose="02020603050405020304" pitchFamily="18" charset="0"/>
                        </a:rPr>
                        <a:t>Observations</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93345" marR="86360" indent="-6985"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Remarks of the Evaluator</a:t>
                      </a:r>
                    </a:p>
                  </a:txBody>
                  <a:tcPr marL="0" marR="0" marT="0" marB="0"/>
                </a:tc>
                <a:extLst>
                  <a:ext uri="{0D108BD9-81ED-4DB2-BD59-A6C34878D82A}">
                    <a16:rowId xmlns:a16="http://schemas.microsoft.com/office/drawing/2014/main" val="1291282752"/>
                  </a:ext>
                </a:extLst>
              </a:tr>
              <a:tr h="1108710">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 </a:t>
                      </a:r>
                    </a:p>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 </a:t>
                      </a:r>
                    </a:p>
                    <a:p>
                      <a:pPr marL="0" marR="0">
                        <a:spcBef>
                          <a:spcPts val="15"/>
                        </a:spcBef>
                        <a:spcAft>
                          <a:spcPts val="0"/>
                        </a:spcAft>
                      </a:pPr>
                      <a:r>
                        <a:rPr lang="en-US" sz="1600">
                          <a:effectLst/>
                          <a:latin typeface="Times New Roman" panose="02020603050405020304" pitchFamily="18" charset="0"/>
                          <a:cs typeface="Times New Roman" panose="02020603050405020304" pitchFamily="18" charset="0"/>
                        </a:rPr>
                        <a:t> </a:t>
                      </a:r>
                    </a:p>
                    <a:p>
                      <a:pPr marL="6985" marR="0" algn="ctr">
                        <a:spcBef>
                          <a:spcPts val="0"/>
                        </a:spcBef>
                        <a:spcAft>
                          <a:spcPts val="0"/>
                        </a:spcAft>
                      </a:pPr>
                      <a:r>
                        <a:rPr lang="en-US" sz="1600">
                          <a:effectLst/>
                          <a:latin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 </a:t>
                      </a:r>
                    </a:p>
                    <a:p>
                      <a:pPr marL="71120" marR="52705" algn="just">
                        <a:spcBef>
                          <a:spcPts val="815"/>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Observations on the overall compliance to the deficiencies mentioned by the previous visiting team</a:t>
                      </a:r>
                      <a:endParaRPr lang="en-US" sz="160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143510" marR="137160" algn="ctr">
                        <a:lnSpc>
                          <a:spcPts val="1005"/>
                        </a:lnSpc>
                        <a:spcBef>
                          <a:spcPts val="0"/>
                        </a:spcBef>
                        <a:spcAft>
                          <a:spcPts val="0"/>
                        </a:spcAft>
                      </a:pPr>
                      <a:endParaRPr lang="en-US" sz="1600" dirty="0">
                        <a:solidFill>
                          <a:schemeClr val="tx1"/>
                        </a:solidFill>
                        <a:effectLst/>
                        <a:latin typeface="Times New Roman" panose="02020603050405020304" pitchFamily="18" charset="0"/>
                        <a:cs typeface="Times New Roman" panose="02020603050405020304" pitchFamily="18" charset="0"/>
                      </a:endParaRPr>
                    </a:p>
                    <a:p>
                      <a:pPr marL="143510" marR="137160" algn="ctr">
                        <a:lnSpc>
                          <a:spcPts val="1005"/>
                        </a:lnSpc>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Criteria 1</a:t>
                      </a:r>
                    </a:p>
                    <a:p>
                      <a:pPr marL="6985" marR="0" algn="ctr">
                        <a:lnSpc>
                          <a:spcPts val="1075"/>
                        </a:lnSpc>
                        <a:spcBef>
                          <a:spcPts val="0"/>
                        </a:spcBef>
                        <a:spcAft>
                          <a:spcPts val="0"/>
                        </a:spcAft>
                      </a:pPr>
                      <a:endParaRPr lang="en-US" sz="1600" dirty="0">
                        <a:solidFill>
                          <a:schemeClr val="tx1"/>
                        </a:solidFill>
                        <a:effectLst/>
                        <a:latin typeface="Times New Roman" panose="02020603050405020304" pitchFamily="18" charset="0"/>
                        <a:cs typeface="Times New Roman" panose="02020603050405020304" pitchFamily="18" charset="0"/>
                      </a:endParaRPr>
                    </a:p>
                    <a:p>
                      <a:pPr marL="6985" marR="0" algn="ctr">
                        <a:lnSpc>
                          <a:spcPts val="1075"/>
                        </a:lnSpc>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a:t>
                      </a:r>
                    </a:p>
                    <a:p>
                      <a:pPr marL="6985" marR="0" algn="ctr">
                        <a:lnSpc>
                          <a:spcPts val="1085"/>
                        </a:lnSpc>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a:t>
                      </a:r>
                    </a:p>
                    <a:p>
                      <a:pPr marL="6985" marR="0" algn="ctr">
                        <a:lnSpc>
                          <a:spcPts val="1085"/>
                        </a:lnSpc>
                        <a:spcBef>
                          <a:spcPts val="1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a:t>
                      </a:r>
                    </a:p>
                    <a:p>
                      <a:pPr marL="6985" marR="0" algn="ctr">
                        <a:lnSpc>
                          <a:spcPts val="1085"/>
                        </a:lnSpc>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a:t>
                      </a:r>
                    </a:p>
                    <a:p>
                      <a:pPr marL="6985" marR="0" algn="ctr">
                        <a:spcBef>
                          <a:spcPts val="45"/>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a:t>
                      </a:r>
                    </a:p>
                    <a:p>
                      <a:pPr marL="145415" marR="137160" algn="ctr">
                        <a:lnSpc>
                          <a:spcPts val="1080"/>
                        </a:lnSpc>
                        <a:spcBef>
                          <a:spcPts val="65"/>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Criteria N (whichever</a:t>
                      </a:r>
                    </a:p>
                    <a:p>
                      <a:pPr marL="145415" marR="137160" algn="ctr">
                        <a:lnSpc>
                          <a:spcPts val="1080"/>
                        </a:lnSpc>
                        <a:spcBef>
                          <a:spcPts val="65"/>
                        </a:spcBef>
                        <a:spcAft>
                          <a:spcPts val="0"/>
                        </a:spcAft>
                      </a:pPr>
                      <a:endParaRPr lang="en-US" sz="1600" dirty="0">
                        <a:solidFill>
                          <a:schemeClr val="tx1"/>
                        </a:solidFill>
                        <a:effectLst/>
                        <a:latin typeface="Times New Roman" panose="02020603050405020304" pitchFamily="18" charset="0"/>
                        <a:cs typeface="Times New Roman" panose="02020603050405020304" pitchFamily="18" charset="0"/>
                      </a:endParaRPr>
                    </a:p>
                    <a:p>
                      <a:pPr marL="145415" marR="137160" algn="ctr">
                        <a:lnSpc>
                          <a:spcPts val="1080"/>
                        </a:lnSpc>
                        <a:spcBef>
                          <a:spcPts val="65"/>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applicable)</a:t>
                      </a:r>
                    </a:p>
                    <a:p>
                      <a:pPr marL="145415" marR="137160" algn="ctr">
                        <a:lnSpc>
                          <a:spcPts val="1080"/>
                        </a:lnSpc>
                        <a:spcBef>
                          <a:spcPts val="65"/>
                        </a:spcBef>
                        <a:spcAft>
                          <a:spcPts val="0"/>
                        </a:spcAft>
                      </a:pPr>
                      <a:endParaRPr lang="en-US" sz="160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t>
                      </a:r>
                      <a:endParaRPr lang="en-US" sz="160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t>
                      </a:r>
                      <a:endParaRPr lang="en-US" sz="160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1498415319"/>
                  </a:ext>
                </a:extLst>
              </a:tr>
            </a:tbl>
          </a:graphicData>
        </a:graphic>
      </p:graphicFrame>
    </p:spTree>
    <p:extLst>
      <p:ext uri="{BB962C8B-B14F-4D97-AF65-F5344CB8AC3E}">
        <p14:creationId xmlns:p14="http://schemas.microsoft.com/office/powerpoint/2010/main" val="739887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33F1D-FDB7-4FB4-AC91-EA06BFBD14B3}"/>
              </a:ext>
            </a:extLst>
          </p:cNvPr>
          <p:cNvSpPr>
            <a:spLocks noGrp="1"/>
          </p:cNvSpPr>
          <p:nvPr>
            <p:ph type="title"/>
          </p:nvPr>
        </p:nvSpPr>
        <p:spPr>
          <a:xfrm>
            <a:off x="1356815" y="296887"/>
            <a:ext cx="10515600" cy="1054242"/>
          </a:xfrm>
        </p:spPr>
        <p:txBody>
          <a:bodyPr>
            <a:normAutofit fontScale="90000"/>
          </a:bodyPr>
          <a:lstStyle/>
          <a:p>
            <a:r>
              <a:rPr lang="en-US" sz="3100" b="1" dirty="0">
                <a:effectLst/>
                <a:uFill>
                  <a:solidFill>
                    <a:srgbClr val="000000"/>
                  </a:solidFill>
                </a:uFill>
                <a:latin typeface="Times New Roman" panose="02020603050405020304" pitchFamily="18" charset="0"/>
                <a:ea typeface="Verdana" panose="020B0604030504040204" pitchFamily="34" charset="0"/>
                <a:cs typeface="Times New Roman" panose="02020603050405020304" pitchFamily="18" charset="0"/>
              </a:rPr>
              <a:t>Compliance status to Compliance Report-Tier II Institutions</a:t>
            </a:r>
            <a:br>
              <a:rPr lang="en-US" sz="1800" b="1" u="sng" dirty="0">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br>
            <a:endParaRPr lang="en-US" dirty="0"/>
          </a:p>
        </p:txBody>
      </p:sp>
      <p:graphicFrame>
        <p:nvGraphicFramePr>
          <p:cNvPr id="4" name="Content Placeholder 3">
            <a:extLst>
              <a:ext uri="{FF2B5EF4-FFF2-40B4-BE49-F238E27FC236}">
                <a16:creationId xmlns:a16="http://schemas.microsoft.com/office/drawing/2014/main" id="{97D56C26-5999-49F8-8807-C026A5E26148}"/>
              </a:ext>
            </a:extLst>
          </p:cNvPr>
          <p:cNvGraphicFramePr>
            <a:graphicFrameLocks noGrp="1"/>
          </p:cNvGraphicFramePr>
          <p:nvPr>
            <p:ph idx="1"/>
            <p:extLst>
              <p:ext uri="{D42A27DB-BD31-4B8C-83A1-F6EECF244321}">
                <p14:modId xmlns:p14="http://schemas.microsoft.com/office/powerpoint/2010/main" val="2803686940"/>
              </p:ext>
            </p:extLst>
          </p:nvPr>
        </p:nvGraphicFramePr>
        <p:xfrm>
          <a:off x="514634" y="806488"/>
          <a:ext cx="11113259" cy="5849024"/>
        </p:xfrm>
        <a:graphic>
          <a:graphicData uri="http://schemas.openxmlformats.org/drawingml/2006/table">
            <a:tbl>
              <a:tblPr firstRow="1" firstCol="1" lastRow="1" lastCol="1" bandRow="1" bandCol="1">
                <a:tableStyleId>{5C22544A-7EE6-4342-B048-85BDC9FD1C3A}</a:tableStyleId>
              </a:tblPr>
              <a:tblGrid>
                <a:gridCol w="645426">
                  <a:extLst>
                    <a:ext uri="{9D8B030D-6E8A-4147-A177-3AD203B41FA5}">
                      <a16:colId xmlns:a16="http://schemas.microsoft.com/office/drawing/2014/main" val="952147964"/>
                    </a:ext>
                  </a:extLst>
                </a:gridCol>
                <a:gridCol w="4069358">
                  <a:extLst>
                    <a:ext uri="{9D8B030D-6E8A-4147-A177-3AD203B41FA5}">
                      <a16:colId xmlns:a16="http://schemas.microsoft.com/office/drawing/2014/main" val="3465792453"/>
                    </a:ext>
                  </a:extLst>
                </a:gridCol>
                <a:gridCol w="1212325">
                  <a:extLst>
                    <a:ext uri="{9D8B030D-6E8A-4147-A177-3AD203B41FA5}">
                      <a16:colId xmlns:a16="http://schemas.microsoft.com/office/drawing/2014/main" val="873537463"/>
                    </a:ext>
                  </a:extLst>
                </a:gridCol>
                <a:gridCol w="866528">
                  <a:extLst>
                    <a:ext uri="{9D8B030D-6E8A-4147-A177-3AD203B41FA5}">
                      <a16:colId xmlns:a16="http://schemas.microsoft.com/office/drawing/2014/main" val="2910583339"/>
                    </a:ext>
                  </a:extLst>
                </a:gridCol>
                <a:gridCol w="3473460">
                  <a:extLst>
                    <a:ext uri="{9D8B030D-6E8A-4147-A177-3AD203B41FA5}">
                      <a16:colId xmlns:a16="http://schemas.microsoft.com/office/drawing/2014/main" val="2675612166"/>
                    </a:ext>
                  </a:extLst>
                </a:gridCol>
                <a:gridCol w="846162">
                  <a:extLst>
                    <a:ext uri="{9D8B030D-6E8A-4147-A177-3AD203B41FA5}">
                      <a16:colId xmlns:a16="http://schemas.microsoft.com/office/drawing/2014/main" val="1823065157"/>
                    </a:ext>
                  </a:extLst>
                </a:gridCol>
              </a:tblGrid>
              <a:tr h="529032">
                <a:tc>
                  <a:txBody>
                    <a:bodyPr/>
                    <a:lstStyle/>
                    <a:p>
                      <a:pPr marL="0" marR="0" algn="ctr">
                        <a:spcBef>
                          <a:spcPts val="55"/>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S.No</a:t>
                      </a:r>
                      <a:r>
                        <a:rPr lang="en-US" sz="1600" dirty="0">
                          <a:effectLst/>
                          <a:latin typeface="Times New Roman" panose="02020603050405020304" pitchFamily="18" charset="0"/>
                          <a:cs typeface="Times New Roman" panose="02020603050405020304" pitchFamily="18" charset="0"/>
                        </a:rPr>
                        <a:t>.</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237490" marR="229235" indent="635" algn="ctr">
                        <a:spcBef>
                          <a:spcPts val="535"/>
                        </a:spcBef>
                        <a:spcAft>
                          <a:spcPts val="0"/>
                        </a:spcAft>
                      </a:pPr>
                      <a:r>
                        <a:rPr lang="en-US" sz="1600" dirty="0">
                          <a:effectLst/>
                          <a:latin typeface="Times New Roman" panose="02020603050405020304" pitchFamily="18" charset="0"/>
                          <a:cs typeface="Times New Roman" panose="02020603050405020304" pitchFamily="18" charset="0"/>
                        </a:rPr>
                        <a:t>Pre Visit Qualifiers (Average of Assessment years)</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lgn="ctr">
                        <a:spcBef>
                          <a:spcPts val="25"/>
                        </a:spcBef>
                        <a:spcAft>
                          <a:spcPts val="0"/>
                        </a:spcAft>
                      </a:pPr>
                      <a:r>
                        <a:rPr lang="en-US" sz="1600" dirty="0">
                          <a:effectLst/>
                          <a:latin typeface="Times New Roman" panose="02020603050405020304" pitchFamily="18" charset="0"/>
                          <a:cs typeface="Times New Roman" panose="02020603050405020304" pitchFamily="18" charset="0"/>
                        </a:rPr>
                        <a:t> Requirement  for 3 years</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lgn="ctr">
                        <a:spcBef>
                          <a:spcPts val="55"/>
                        </a:spcBef>
                        <a:spcAft>
                          <a:spcPts val="0"/>
                        </a:spcAft>
                      </a:pPr>
                      <a:r>
                        <a:rPr lang="en-US" sz="1600" dirty="0">
                          <a:effectLst/>
                          <a:latin typeface="Times New Roman" panose="02020603050405020304" pitchFamily="18" charset="0"/>
                          <a:cs typeface="Times New Roman" panose="02020603050405020304" pitchFamily="18" charset="0"/>
                        </a:rPr>
                        <a:t> YES/NO</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lgn="ctr">
                        <a:spcBef>
                          <a:spcPts val="55"/>
                        </a:spcBef>
                        <a:spcAft>
                          <a:spcPts val="0"/>
                        </a:spcAft>
                      </a:pPr>
                      <a:r>
                        <a:rPr lang="en-US" sz="1600" dirty="0">
                          <a:effectLst/>
                          <a:latin typeface="Times New Roman" panose="02020603050405020304" pitchFamily="18" charset="0"/>
                          <a:cs typeface="Times New Roman" panose="02020603050405020304" pitchFamily="18" charset="0"/>
                        </a:rPr>
                        <a:t> Requirement for 6 years</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lgn="ctr">
                        <a:spcBef>
                          <a:spcPts val="55"/>
                        </a:spcBef>
                        <a:spcAft>
                          <a:spcPts val="0"/>
                        </a:spcAft>
                      </a:pPr>
                      <a:r>
                        <a:rPr lang="en-US" sz="1600" dirty="0">
                          <a:effectLst/>
                          <a:latin typeface="Times New Roman" panose="02020603050405020304" pitchFamily="18" charset="0"/>
                          <a:cs typeface="Times New Roman" panose="02020603050405020304" pitchFamily="18" charset="0"/>
                        </a:rPr>
                        <a:t> YES/NO</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extLst>
                  <a:ext uri="{0D108BD9-81ED-4DB2-BD59-A6C34878D82A}">
                    <a16:rowId xmlns:a16="http://schemas.microsoft.com/office/drawing/2014/main" val="958509203"/>
                  </a:ext>
                </a:extLst>
              </a:tr>
              <a:tr h="1331469">
                <a:tc>
                  <a:txBody>
                    <a:bodyPr/>
                    <a:lstStyle/>
                    <a:p>
                      <a:pPr marL="0" marR="0" algn="ctr">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t>
                      </a:r>
                    </a:p>
                    <a:p>
                      <a:pPr marL="0" marR="0" algn="ctr">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t>
                      </a:r>
                    </a:p>
                    <a:p>
                      <a:pPr marL="0" marR="0" algn="ctr">
                        <a:spcBef>
                          <a:spcPts val="55"/>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t>
                      </a:r>
                    </a:p>
                    <a:p>
                      <a:pPr marL="10795" marR="0" algn="ctr">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1</a:t>
                      </a:r>
                      <a:endParaRPr lang="en-US" sz="160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lgn="just">
                        <a:spcBef>
                          <a:spcPts val="15"/>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p>
                    <a:p>
                      <a:pPr marL="69850" marR="0" algn="just">
                        <a:spcBef>
                          <a:spcPts val="0"/>
                        </a:spcBef>
                        <a:spcAft>
                          <a:spcPts val="0"/>
                        </a:spcAft>
                        <a:tabLst>
                          <a:tab pos="1760220" algn="l"/>
                        </a:tabLst>
                      </a:pPr>
                      <a:r>
                        <a:rPr lang="en-US" sz="1600" b="0" dirty="0">
                          <a:solidFill>
                            <a:schemeClr val="tx1"/>
                          </a:solidFill>
                          <a:effectLst/>
                          <a:latin typeface="Times New Roman" panose="02020603050405020304" pitchFamily="18" charset="0"/>
                          <a:cs typeface="Times New Roman" panose="02020603050405020304" pitchFamily="18" charset="0"/>
                        </a:rPr>
                        <a:t>Admissions in</a:t>
                      </a:r>
                      <a:r>
                        <a:rPr lang="en-US" sz="1600" b="0" spc="0" dirty="0">
                          <a:solidFill>
                            <a:schemeClr val="tx1"/>
                          </a:solidFill>
                          <a:effectLst/>
                          <a:latin typeface="Times New Roman" panose="02020603050405020304" pitchFamily="18" charset="0"/>
                          <a:cs typeface="Times New Roman" panose="02020603050405020304" pitchFamily="18" charset="0"/>
                        </a:rPr>
                        <a:t> </a:t>
                      </a:r>
                      <a:r>
                        <a:rPr lang="en-US" sz="1600" b="0" spc="-20" dirty="0">
                          <a:solidFill>
                            <a:schemeClr val="tx1"/>
                          </a:solidFill>
                          <a:effectLst/>
                          <a:latin typeface="Times New Roman" panose="02020603050405020304" pitchFamily="18" charset="0"/>
                          <a:cs typeface="Times New Roman" panose="02020603050405020304" pitchFamily="18" charset="0"/>
                        </a:rPr>
                        <a:t>the </a:t>
                      </a:r>
                      <a:r>
                        <a:rPr lang="en-US" sz="1600" b="0" dirty="0">
                          <a:solidFill>
                            <a:schemeClr val="tx1"/>
                          </a:solidFill>
                          <a:effectLst/>
                          <a:latin typeface="Times New Roman" panose="02020603050405020304" pitchFamily="18" charset="0"/>
                          <a:cs typeface="Times New Roman" panose="02020603050405020304" pitchFamily="18" charset="0"/>
                        </a:rPr>
                        <a:t>undergraduate programs under consideration including students admitted through lateral </a:t>
                      </a:r>
                      <a:r>
                        <a:rPr lang="en-US" sz="1600" b="0" spc="-20" dirty="0">
                          <a:solidFill>
                            <a:schemeClr val="tx1"/>
                          </a:solidFill>
                          <a:effectLst/>
                          <a:latin typeface="Times New Roman" panose="02020603050405020304" pitchFamily="18" charset="0"/>
                          <a:cs typeface="Times New Roman" panose="02020603050405020304" pitchFamily="18" charset="0"/>
                        </a:rPr>
                        <a:t>entry </a:t>
                      </a:r>
                      <a:r>
                        <a:rPr lang="en-US" sz="1600" b="0" dirty="0">
                          <a:solidFill>
                            <a:schemeClr val="tx1"/>
                          </a:solidFill>
                          <a:effectLst/>
                          <a:latin typeface="Times New Roman" panose="02020603050405020304" pitchFamily="18" charset="0"/>
                          <a:cs typeface="Times New Roman" panose="02020603050405020304" pitchFamily="18" charset="0"/>
                        </a:rPr>
                        <a:t>(average of the </a:t>
                      </a:r>
                      <a:r>
                        <a:rPr lang="en-US" sz="1600" b="0" spc="-15" dirty="0">
                          <a:solidFill>
                            <a:schemeClr val="tx1"/>
                          </a:solidFill>
                          <a:effectLst/>
                          <a:latin typeface="Times New Roman" panose="02020603050405020304" pitchFamily="18" charset="0"/>
                          <a:cs typeface="Times New Roman" panose="02020603050405020304" pitchFamily="18" charset="0"/>
                        </a:rPr>
                        <a:t>previous </a:t>
                      </a:r>
                      <a:r>
                        <a:rPr lang="en-US" sz="1600" b="0" dirty="0">
                          <a:solidFill>
                            <a:schemeClr val="tx1"/>
                          </a:solidFill>
                          <a:effectLst/>
                          <a:latin typeface="Times New Roman" panose="02020603050405020304" pitchFamily="18" charset="0"/>
                          <a:cs typeface="Times New Roman" panose="02020603050405020304" pitchFamily="18" charset="0"/>
                        </a:rPr>
                        <a:t>three academic years CAYm1, CAYm2 and</a:t>
                      </a:r>
                      <a:r>
                        <a:rPr lang="en-US" sz="1600" b="0" spc="-45" dirty="0">
                          <a:solidFill>
                            <a:schemeClr val="tx1"/>
                          </a:solidFill>
                          <a:effectLst/>
                          <a:latin typeface="Times New Roman" panose="02020603050405020304" pitchFamily="18" charset="0"/>
                          <a:cs typeface="Times New Roman" panose="02020603050405020304" pitchFamily="18" charset="0"/>
                        </a:rPr>
                        <a:t> </a:t>
                      </a:r>
                      <a:r>
                        <a:rPr lang="en-US" sz="1600" b="0" dirty="0">
                          <a:solidFill>
                            <a:schemeClr val="tx1"/>
                          </a:solidFill>
                          <a:effectLst/>
                          <a:latin typeface="Times New Roman" panose="02020603050405020304" pitchFamily="18" charset="0"/>
                          <a:cs typeface="Times New Roman" panose="02020603050405020304" pitchFamily="18" charset="0"/>
                        </a:rPr>
                        <a:t>CAYm3)</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lgn="just">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p>
                    <a:p>
                      <a:pPr marL="0" marR="0" algn="just">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p>
                    <a:p>
                      <a:pPr marL="0" marR="0" algn="just">
                        <a:spcBef>
                          <a:spcPts val="55"/>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p>
                    <a:p>
                      <a:pPr marL="315595" marR="309880" algn="just">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50%</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lgn="just">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lgn="just">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p>
                    <a:p>
                      <a:pPr marL="0" marR="0" algn="just">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p>
                    <a:p>
                      <a:pPr marL="0" marR="0" algn="just">
                        <a:spcBef>
                          <a:spcPts val="55"/>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p>
                    <a:p>
                      <a:pPr marL="238760" marR="229235" algn="just">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75%</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lgn="just">
                        <a:spcBef>
                          <a:spcPts val="0"/>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3092303521"/>
                  </a:ext>
                </a:extLst>
              </a:tr>
              <a:tr h="1097297">
                <a:tc>
                  <a:txBody>
                    <a:bodyPr/>
                    <a:lstStyle/>
                    <a:p>
                      <a:pPr marL="0" marR="0" algn="ctr">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t>
                      </a:r>
                    </a:p>
                    <a:p>
                      <a:pPr marL="0" marR="0" algn="ctr">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t>
                      </a:r>
                    </a:p>
                    <a:p>
                      <a:pPr marL="0" marR="0" algn="ctr">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t>
                      </a:r>
                    </a:p>
                    <a:p>
                      <a:pPr marL="10795" marR="0" algn="ctr">
                        <a:spcBef>
                          <a:spcPts val="5"/>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2</a:t>
                      </a:r>
                      <a:endParaRPr lang="en-US" sz="160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69850" marR="57150" algn="just">
                        <a:spcBef>
                          <a:spcPts val="655"/>
                        </a:spcBef>
                        <a:spcAft>
                          <a:spcPts val="0"/>
                        </a:spcAft>
                        <a:tabLst>
                          <a:tab pos="1592580" algn="l"/>
                        </a:tabLst>
                      </a:pPr>
                      <a:r>
                        <a:rPr lang="en-US" sz="1600" b="0" dirty="0">
                          <a:solidFill>
                            <a:schemeClr val="tx1"/>
                          </a:solidFill>
                          <a:effectLst/>
                          <a:latin typeface="Times New Roman" panose="02020603050405020304" pitchFamily="18" charset="0"/>
                          <a:cs typeface="Times New Roman" panose="02020603050405020304" pitchFamily="18" charset="0"/>
                        </a:rPr>
                        <a:t>Faculty student ratio in the department </a:t>
                      </a:r>
                      <a:r>
                        <a:rPr lang="en-US" sz="1600" b="0" spc="-25" dirty="0">
                          <a:solidFill>
                            <a:schemeClr val="tx1"/>
                          </a:solidFill>
                          <a:effectLst/>
                          <a:latin typeface="Times New Roman" panose="02020603050405020304" pitchFamily="18" charset="0"/>
                          <a:cs typeface="Times New Roman" panose="02020603050405020304" pitchFamily="18" charset="0"/>
                        </a:rPr>
                        <a:t>under </a:t>
                      </a:r>
                      <a:r>
                        <a:rPr lang="en-US" sz="1600" b="0" dirty="0">
                          <a:solidFill>
                            <a:schemeClr val="tx1"/>
                          </a:solidFill>
                          <a:effectLst/>
                          <a:latin typeface="Times New Roman" panose="02020603050405020304" pitchFamily="18" charset="0"/>
                          <a:cs typeface="Times New Roman" panose="02020603050405020304" pitchFamily="18" charset="0"/>
                        </a:rPr>
                        <a:t>consideration (Averaged over previous three academic years including Current Academic Year.)</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lgn="just">
                        <a:spcBef>
                          <a:spcPts val="0"/>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 </a:t>
                      </a:r>
                    </a:p>
                    <a:p>
                      <a:pPr marL="0" marR="0" algn="just">
                        <a:spcBef>
                          <a:spcPts val="0"/>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 </a:t>
                      </a:r>
                    </a:p>
                    <a:p>
                      <a:pPr marL="0" marR="0" algn="just">
                        <a:spcBef>
                          <a:spcPts val="0"/>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 </a:t>
                      </a:r>
                    </a:p>
                    <a:p>
                      <a:pPr marL="315595" marR="309880" algn="just">
                        <a:spcBef>
                          <a:spcPts val="5"/>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1:25</a:t>
                      </a:r>
                      <a:endParaRPr lang="en-US" sz="1600" b="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lgn="just">
                        <a:spcBef>
                          <a:spcPts val="0"/>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lgn="just">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p>
                    <a:p>
                      <a:pPr marL="0" marR="0" algn="just">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p>
                    <a:p>
                      <a:pPr marL="0" marR="0" algn="just">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p>
                    <a:p>
                      <a:pPr marL="239395" marR="229235" algn="just">
                        <a:spcBef>
                          <a:spcPts val="5"/>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1:20</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lgn="just">
                        <a:spcBef>
                          <a:spcPts val="0"/>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2968063424"/>
                  </a:ext>
                </a:extLst>
              </a:tr>
              <a:tr h="1078293">
                <a:tc>
                  <a:txBody>
                    <a:bodyPr/>
                    <a:lstStyle/>
                    <a:p>
                      <a:pPr marL="0" marR="0" algn="ctr">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t>
                      </a:r>
                    </a:p>
                    <a:p>
                      <a:pPr marL="0" marR="0" algn="ctr">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t>
                      </a:r>
                    </a:p>
                    <a:p>
                      <a:pPr marL="0" marR="0" algn="ctr">
                        <a:spcBef>
                          <a:spcPts val="15"/>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t>
                      </a:r>
                    </a:p>
                    <a:p>
                      <a:pPr marL="10795" marR="0" algn="ctr">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3</a:t>
                      </a:r>
                      <a:endParaRPr lang="en-US" sz="160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69850" marR="50800" algn="just">
                        <a:spcBef>
                          <a:spcPts val="5"/>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At least one Professor or one Associate Professor on regular basis with Ph.D. degree should be available in the respective Department during previous two</a:t>
                      </a:r>
                    </a:p>
                    <a:p>
                      <a:pPr marL="69850" marR="54610" algn="just">
                        <a:lnSpc>
                          <a:spcPts val="1090"/>
                        </a:lnSpc>
                        <a:spcBef>
                          <a:spcPts val="35"/>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academic years including current academic year.</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lgn="just">
                        <a:spcBef>
                          <a:spcPts val="0"/>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 </a:t>
                      </a:r>
                    </a:p>
                    <a:p>
                      <a:pPr marL="0" marR="0" algn="just">
                        <a:spcBef>
                          <a:spcPts val="0"/>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 </a:t>
                      </a:r>
                    </a:p>
                    <a:p>
                      <a:pPr marL="0" marR="0" algn="just">
                        <a:spcBef>
                          <a:spcPts val="15"/>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 </a:t>
                      </a:r>
                    </a:p>
                    <a:p>
                      <a:pPr marL="315595" marR="307340" algn="just">
                        <a:spcBef>
                          <a:spcPts val="0"/>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YES</a:t>
                      </a:r>
                      <a:endParaRPr lang="en-US" sz="1600" b="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lgn="just">
                        <a:spcBef>
                          <a:spcPts val="0"/>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71120" marR="31750" algn="just">
                        <a:lnSpc>
                          <a:spcPct val="98000"/>
                        </a:lnSpc>
                        <a:spcBef>
                          <a:spcPts val="15"/>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At least two Professors or one Professor and one Associate Professor on regular basis with Ph.D. degree should be available in the respective Department for previous two years (including Current Academic Year).</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lgn="just">
                        <a:spcBef>
                          <a:spcPts val="0"/>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2896304109"/>
                  </a:ext>
                </a:extLst>
              </a:tr>
              <a:tr h="827570">
                <a:tc>
                  <a:txBody>
                    <a:bodyPr/>
                    <a:lstStyle/>
                    <a:p>
                      <a:pPr marL="0" marR="0" algn="ctr">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t>
                      </a:r>
                    </a:p>
                    <a:p>
                      <a:pPr marL="0" marR="0" algn="ctr">
                        <a:spcBef>
                          <a:spcPts val="3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t>
                      </a:r>
                    </a:p>
                    <a:p>
                      <a:pPr marL="10795" marR="0" algn="ctr">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4</a:t>
                      </a:r>
                      <a:endParaRPr lang="en-US" sz="160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69850" marR="48895" algn="just">
                        <a:lnSpc>
                          <a:spcPct val="100000"/>
                        </a:lnSpc>
                        <a:spcBef>
                          <a:spcPts val="615"/>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Number of available Ph.Ds. in the department (Averaged for previous two academic years including Current Academic</a:t>
                      </a:r>
                      <a:r>
                        <a:rPr lang="en-US" sz="1600" b="0" spc="-5">
                          <a:solidFill>
                            <a:schemeClr val="tx1"/>
                          </a:solidFill>
                          <a:effectLst/>
                          <a:latin typeface="Times New Roman" panose="02020603050405020304" pitchFamily="18" charset="0"/>
                          <a:cs typeface="Times New Roman" panose="02020603050405020304" pitchFamily="18" charset="0"/>
                        </a:rPr>
                        <a:t> </a:t>
                      </a:r>
                      <a:r>
                        <a:rPr lang="en-US" sz="1600" b="0">
                          <a:solidFill>
                            <a:schemeClr val="tx1"/>
                          </a:solidFill>
                          <a:effectLst/>
                          <a:latin typeface="Times New Roman" panose="02020603050405020304" pitchFamily="18" charset="0"/>
                          <a:cs typeface="Times New Roman" panose="02020603050405020304" pitchFamily="18" charset="0"/>
                        </a:rPr>
                        <a:t>Year.)</a:t>
                      </a:r>
                      <a:endParaRPr lang="en-US" sz="1600" b="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lgn="just">
                        <a:spcBef>
                          <a:spcPts val="0"/>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 </a:t>
                      </a:r>
                    </a:p>
                    <a:p>
                      <a:pPr marL="0" marR="0" algn="just">
                        <a:spcBef>
                          <a:spcPts val="30"/>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 </a:t>
                      </a:r>
                    </a:p>
                    <a:p>
                      <a:pPr marL="315595" marR="309880" algn="just">
                        <a:spcBef>
                          <a:spcPts val="0"/>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10%</a:t>
                      </a:r>
                      <a:endParaRPr lang="en-US" sz="1600" b="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lgn="just">
                        <a:spcBef>
                          <a:spcPts val="0"/>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lgn="just">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p>
                    <a:p>
                      <a:pPr marL="0" marR="0" algn="just">
                        <a:spcBef>
                          <a:spcPts val="3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p>
                    <a:p>
                      <a:pPr marL="238760" marR="229235" algn="just">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30%</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lgn="just">
                        <a:spcBef>
                          <a:spcPts val="0"/>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867817195"/>
                  </a:ext>
                </a:extLst>
              </a:tr>
              <a:tr h="498382">
                <a:tc>
                  <a:txBody>
                    <a:bodyPr/>
                    <a:lstStyle/>
                    <a:p>
                      <a:pPr marL="0" marR="0" algn="ctr">
                        <a:spcBef>
                          <a:spcPts val="45"/>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t>
                      </a:r>
                    </a:p>
                    <a:p>
                      <a:pPr marL="10795" marR="0" algn="ctr">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5</a:t>
                      </a:r>
                      <a:endParaRPr lang="en-US" sz="160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69850" marR="57150" algn="just">
                        <a:spcBef>
                          <a:spcPts val="390"/>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Whether HODs possess Ph.D. degrees for the programs under consideration</a:t>
                      </a:r>
                      <a:endParaRPr lang="en-US" sz="1600" b="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lgn="just">
                        <a:spcBef>
                          <a:spcPts val="45"/>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 </a:t>
                      </a:r>
                    </a:p>
                    <a:p>
                      <a:pPr marL="315595" marR="304800" algn="just">
                        <a:spcBef>
                          <a:spcPts val="0"/>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NA</a:t>
                      </a:r>
                      <a:endParaRPr lang="en-US" sz="1600" b="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lgn="just">
                        <a:spcBef>
                          <a:spcPts val="0"/>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lgn="just">
                        <a:spcBef>
                          <a:spcPts val="45"/>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p>
                    <a:p>
                      <a:pPr marL="238760" marR="229235" algn="just">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YES</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lgn="just">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1875240031"/>
                  </a:ext>
                </a:extLst>
              </a:tr>
            </a:tbl>
          </a:graphicData>
        </a:graphic>
      </p:graphicFrame>
    </p:spTree>
    <p:extLst>
      <p:ext uri="{BB962C8B-B14F-4D97-AF65-F5344CB8AC3E}">
        <p14:creationId xmlns:p14="http://schemas.microsoft.com/office/powerpoint/2010/main" val="111236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722D-9B1F-4A21-8464-3C2CCCE29F79}"/>
              </a:ext>
            </a:extLst>
          </p:cNvPr>
          <p:cNvSpPr>
            <a:spLocks noGrp="1"/>
          </p:cNvSpPr>
          <p:nvPr>
            <p:ph type="title"/>
          </p:nvPr>
        </p:nvSpPr>
        <p:spPr>
          <a:xfrm>
            <a:off x="838200" y="2521471"/>
            <a:ext cx="10515600" cy="1325563"/>
          </a:xfrm>
        </p:spPr>
        <p:txBody>
          <a:bodyPr>
            <a:normAutofit/>
          </a:bodyPr>
          <a:lstStyle/>
          <a:p>
            <a:pPr algn="ctr"/>
            <a:r>
              <a:rPr lang="en-US" sz="3200" b="1" dirty="0">
                <a:latin typeface="Times New Roman" panose="02020603050405020304" pitchFamily="18" charset="0"/>
                <a:cs typeface="Times New Roman" panose="02020603050405020304" pitchFamily="18" charset="0"/>
              </a:rPr>
              <a:t>W</a:t>
            </a:r>
            <a:r>
              <a:rPr lang="en-US" sz="3200" b="1" i="0" dirty="0">
                <a:effectLst/>
                <a:latin typeface="Times New Roman" panose="02020603050405020304" pitchFamily="18" charset="0"/>
                <a:cs typeface="Times New Roman" panose="02020603050405020304" pitchFamily="18" charset="0"/>
              </a:rPr>
              <a:t>hat you should and should not do?</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0369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D395E-EE72-4ED7-8704-C151FFF54B19}"/>
              </a:ext>
            </a:extLst>
          </p:cNvPr>
          <p:cNvSpPr>
            <a:spLocks noGrp="1"/>
          </p:cNvSpPr>
          <p:nvPr>
            <p:ph type="title"/>
          </p:nvPr>
        </p:nvSpPr>
        <p:spPr>
          <a:xfrm>
            <a:off x="1083860" y="2396455"/>
            <a:ext cx="10515600" cy="2065089"/>
          </a:xfrm>
        </p:spPr>
        <p:txBody>
          <a:bodyPr/>
          <a:lstStyle/>
          <a:p>
            <a:pPr algn="ctr"/>
            <a:br>
              <a:rPr lang="en-US" b="1" dirty="0">
                <a:latin typeface="Algerian" panose="04020705040A02060702" pitchFamily="82" charset="0"/>
              </a:rPr>
            </a:br>
            <a:r>
              <a:rPr lang="en-US" b="1" dirty="0">
                <a:latin typeface="Algerian" panose="04020705040A02060702" pitchFamily="82" charset="0"/>
              </a:rPr>
              <a:t>THANK YOU</a:t>
            </a:r>
            <a:br>
              <a:rPr lang="en-US" dirty="0"/>
            </a:br>
            <a:endParaRPr lang="en-US" dirty="0"/>
          </a:p>
        </p:txBody>
      </p:sp>
    </p:spTree>
    <p:extLst>
      <p:ext uri="{BB962C8B-B14F-4D97-AF65-F5344CB8AC3E}">
        <p14:creationId xmlns:p14="http://schemas.microsoft.com/office/powerpoint/2010/main" val="1975660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399CA-4746-409F-A770-BB4890B4D40B}"/>
              </a:ext>
            </a:extLst>
          </p:cNvPr>
          <p:cNvSpPr>
            <a:spLocks noGrp="1"/>
          </p:cNvSpPr>
          <p:nvPr>
            <p:ph type="title"/>
          </p:nvPr>
        </p:nvSpPr>
        <p:spPr/>
        <p:txBody>
          <a:bodyPr>
            <a:normAutofit/>
          </a:bodyPr>
          <a:lstStyle/>
          <a:p>
            <a:r>
              <a:rPr lang="en-US" sz="2800" b="1" dirty="0">
                <a:latin typeface="Times New Roman" panose="02020603050405020304" pitchFamily="18" charset="0"/>
                <a:cs typeface="Times New Roman" panose="02020603050405020304" pitchFamily="18" charset="0"/>
              </a:rPr>
              <a:t>What is a Compliance Visits?</a:t>
            </a:r>
          </a:p>
        </p:txBody>
      </p:sp>
      <p:sp>
        <p:nvSpPr>
          <p:cNvPr id="3" name="Content Placeholder 2">
            <a:extLst>
              <a:ext uri="{FF2B5EF4-FFF2-40B4-BE49-F238E27FC236}">
                <a16:creationId xmlns:a16="http://schemas.microsoft.com/office/drawing/2014/main" id="{5FFFAFE4-C269-4BC7-91EF-E4EB8294AE54}"/>
              </a:ext>
            </a:extLst>
          </p:cNvPr>
          <p:cNvSpPr>
            <a:spLocks noGrp="1"/>
          </p:cNvSpPr>
          <p:nvPr>
            <p:ph idx="1"/>
          </p:nvPr>
        </p:nvSpPr>
        <p:spPr>
          <a:xfrm>
            <a:off x="838200" y="1470783"/>
            <a:ext cx="10515600" cy="4807187"/>
          </a:xfrm>
        </p:spPr>
        <p:txBody>
          <a:bodyPr>
            <a:normAutofit fontScale="92500" lnSpcReduction="20000"/>
          </a:bodyPr>
          <a:lstStyle/>
          <a:p>
            <a:pPr algn="just">
              <a:buFont typeface="Wingdings" panose="05000000000000000000" pitchFamily="2" charset="2"/>
              <a:buChar char="Ø"/>
            </a:pPr>
            <a:r>
              <a:rPr lang="en-US" sz="2600" dirty="0">
                <a:latin typeface="Times New Roman" panose="02020603050405020304" pitchFamily="18" charset="0"/>
                <a:cs typeface="Times New Roman" panose="02020603050405020304" pitchFamily="18" charset="0"/>
              </a:rPr>
              <a:t> A short (</a:t>
            </a:r>
            <a:r>
              <a:rPr lang="en-US" sz="2600" b="1" dirty="0">
                <a:latin typeface="Times New Roman" panose="02020603050405020304" pitchFamily="18" charset="0"/>
                <a:cs typeface="Times New Roman" panose="02020603050405020304" pitchFamily="18" charset="0"/>
              </a:rPr>
              <a:t>one day</a:t>
            </a:r>
            <a:r>
              <a:rPr lang="en-US" sz="2600" dirty="0">
                <a:latin typeface="Times New Roman" panose="02020603050405020304" pitchFamily="18" charset="0"/>
                <a:cs typeface="Times New Roman" panose="02020603050405020304" pitchFamily="18" charset="0"/>
              </a:rPr>
              <a:t>) visit to evaluate the compliance report submitted by institutions that have already been accredited and whose accreditation  period is due to expire. </a:t>
            </a:r>
          </a:p>
          <a:p>
            <a:pPr algn="just">
              <a:buFont typeface="Wingdings" panose="05000000000000000000" pitchFamily="2" charset="2"/>
              <a:buChar char="Ø"/>
            </a:pPr>
            <a:r>
              <a:rPr lang="en-US" sz="2600" dirty="0">
                <a:latin typeface="Times New Roman" panose="02020603050405020304" pitchFamily="18" charset="0"/>
                <a:cs typeface="Times New Roman" panose="02020603050405020304" pitchFamily="18" charset="0"/>
              </a:rPr>
              <a:t> Team generally consists of </a:t>
            </a:r>
            <a:r>
              <a:rPr lang="en-US" sz="2600" b="1" dirty="0">
                <a:latin typeface="Times New Roman" panose="02020603050405020304" pitchFamily="18" charset="0"/>
                <a:cs typeface="Times New Roman" panose="02020603050405020304" pitchFamily="18" charset="0"/>
              </a:rPr>
              <a:t>chairman</a:t>
            </a:r>
            <a:r>
              <a:rPr lang="en-US" sz="2600" dirty="0">
                <a:latin typeface="Times New Roman" panose="02020603050405020304" pitchFamily="18" charset="0"/>
                <a:cs typeface="Times New Roman" panose="02020603050405020304" pitchFamily="18" charset="0"/>
              </a:rPr>
              <a:t> and </a:t>
            </a:r>
            <a:r>
              <a:rPr lang="en-US" sz="2600" b="1" dirty="0">
                <a:latin typeface="Times New Roman" panose="02020603050405020304" pitchFamily="18" charset="0"/>
                <a:cs typeface="Times New Roman" panose="02020603050405020304" pitchFamily="18" charset="0"/>
              </a:rPr>
              <a:t>one</a:t>
            </a:r>
            <a:r>
              <a:rPr lang="en-US" sz="2600" dirty="0">
                <a:latin typeface="Times New Roman" panose="02020603050405020304" pitchFamily="18" charset="0"/>
                <a:cs typeface="Times New Roman" panose="02020603050405020304" pitchFamily="18" charset="0"/>
              </a:rPr>
              <a:t> or </a:t>
            </a:r>
            <a:r>
              <a:rPr lang="en-US" sz="2600" b="1" dirty="0">
                <a:latin typeface="Times New Roman" panose="02020603050405020304" pitchFamily="18" charset="0"/>
                <a:cs typeface="Times New Roman" panose="02020603050405020304" pitchFamily="18" charset="0"/>
              </a:rPr>
              <a:t>two</a:t>
            </a:r>
            <a:r>
              <a:rPr lang="en-US" sz="2600" dirty="0">
                <a:latin typeface="Times New Roman" panose="02020603050405020304" pitchFamily="18" charset="0"/>
                <a:cs typeface="Times New Roman" panose="02020603050405020304" pitchFamily="18" charset="0"/>
              </a:rPr>
              <a:t> evaluators.</a:t>
            </a:r>
          </a:p>
          <a:p>
            <a:pPr algn="just">
              <a:buFont typeface="Wingdings" panose="05000000000000000000" pitchFamily="2" charset="2"/>
              <a:buChar char="Ø"/>
            </a:pPr>
            <a:r>
              <a:rPr lang="en-US" sz="2600" dirty="0">
                <a:latin typeface="Times New Roman" panose="02020603050405020304" pitchFamily="18" charset="0"/>
                <a:cs typeface="Times New Roman" panose="02020603050405020304" pitchFamily="18" charset="0"/>
              </a:rPr>
              <a:t>The team verifies if the institute meets the</a:t>
            </a:r>
            <a:r>
              <a:rPr lang="en-US" sz="2600" b="1" dirty="0">
                <a:latin typeface="Times New Roman" panose="02020603050405020304" pitchFamily="18" charset="0"/>
                <a:cs typeface="Times New Roman" panose="02020603050405020304" pitchFamily="18" charset="0"/>
              </a:rPr>
              <a:t> minimum </a:t>
            </a:r>
            <a:r>
              <a:rPr lang="en-US" sz="2600" dirty="0">
                <a:latin typeface="Times New Roman" panose="02020603050405020304" pitchFamily="18" charset="0"/>
                <a:cs typeface="Times New Roman" panose="02020603050405020304" pitchFamily="18" charset="0"/>
              </a:rPr>
              <a:t>requirement in parameters like:</a:t>
            </a:r>
          </a:p>
          <a:p>
            <a:pPr marL="0" indent="0" algn="just">
              <a:buNone/>
            </a:pPr>
            <a:r>
              <a:rPr lang="en-US" sz="2600" dirty="0">
                <a:latin typeface="Times New Roman" panose="02020603050405020304" pitchFamily="18" charset="0"/>
                <a:cs typeface="Times New Roman" panose="02020603050405020304" pitchFamily="18" charset="0"/>
              </a:rPr>
              <a:t>                                        Admissions</a:t>
            </a:r>
          </a:p>
          <a:p>
            <a:pPr marL="0" indent="0" algn="just">
              <a:buNone/>
            </a:pPr>
            <a:r>
              <a:rPr lang="en-US" sz="2600" dirty="0">
                <a:latin typeface="Times New Roman" panose="02020603050405020304" pitchFamily="18" charset="0"/>
                <a:cs typeface="Times New Roman" panose="02020603050405020304" pitchFamily="18" charset="0"/>
              </a:rPr>
              <a:t>                                        SFR</a:t>
            </a:r>
          </a:p>
          <a:p>
            <a:pPr marL="0" indent="0" algn="just">
              <a:buNone/>
            </a:pPr>
            <a:r>
              <a:rPr lang="en-US" sz="2600" dirty="0">
                <a:latin typeface="Times New Roman" panose="02020603050405020304" pitchFamily="18" charset="0"/>
                <a:cs typeface="Times New Roman" panose="02020603050405020304" pitchFamily="18" charset="0"/>
              </a:rPr>
              <a:t>                                        No. of Professors/ Associate Prof.</a:t>
            </a:r>
          </a:p>
          <a:p>
            <a:pPr marL="0" indent="0" algn="just">
              <a:buNone/>
            </a:pPr>
            <a:r>
              <a:rPr lang="en-US" sz="2600" dirty="0">
                <a:latin typeface="Times New Roman" panose="02020603050405020304" pitchFamily="18" charset="0"/>
                <a:cs typeface="Times New Roman" panose="02020603050405020304" pitchFamily="18" charset="0"/>
              </a:rPr>
              <a:t>                                        No. of PhD in the faculty</a:t>
            </a:r>
          </a:p>
          <a:p>
            <a:pPr algn="just">
              <a:buFont typeface="Wingdings" panose="05000000000000000000" pitchFamily="2" charset="2"/>
              <a:buChar char="Ø"/>
            </a:pPr>
            <a:r>
              <a:rPr lang="en-US" sz="2600" dirty="0">
                <a:latin typeface="Times New Roman" panose="02020603050405020304" pitchFamily="18" charset="0"/>
                <a:cs typeface="Times New Roman" panose="02020603050405020304" pitchFamily="18" charset="0"/>
              </a:rPr>
              <a:t> The team also verifies the </a:t>
            </a:r>
            <a:r>
              <a:rPr lang="en-US" sz="2600" b="1" dirty="0">
                <a:latin typeface="Times New Roman" panose="02020603050405020304" pitchFamily="18" charset="0"/>
                <a:cs typeface="Times New Roman" panose="02020603050405020304" pitchFamily="18" charset="0"/>
              </a:rPr>
              <a:t>status of compliance </a:t>
            </a:r>
            <a:r>
              <a:rPr lang="en-US" sz="2600" dirty="0">
                <a:latin typeface="Times New Roman" panose="02020603050405020304" pitchFamily="18" charset="0"/>
                <a:cs typeface="Times New Roman" panose="02020603050405020304" pitchFamily="18" charset="0"/>
              </a:rPr>
              <a:t>regarding parameters that had been flagged as </a:t>
            </a:r>
            <a:r>
              <a:rPr lang="en-US" sz="2600" b="1" dirty="0">
                <a:latin typeface="Times New Roman" panose="02020603050405020304" pitchFamily="18" charset="0"/>
                <a:cs typeface="Times New Roman" panose="02020603050405020304" pitchFamily="18" charset="0"/>
              </a:rPr>
              <a:t>weakness</a:t>
            </a:r>
            <a:r>
              <a:rPr lang="en-US" sz="2600" dirty="0">
                <a:latin typeface="Times New Roman" panose="02020603050405020304" pitchFamily="18" charset="0"/>
                <a:cs typeface="Times New Roman" panose="02020603050405020304" pitchFamily="18" charset="0"/>
              </a:rPr>
              <a:t>/ </a:t>
            </a:r>
            <a:r>
              <a:rPr lang="en-US" sz="2600" b="1" dirty="0">
                <a:latin typeface="Times New Roman" panose="02020603050405020304" pitchFamily="18" charset="0"/>
                <a:cs typeface="Times New Roman" panose="02020603050405020304" pitchFamily="18" charset="0"/>
              </a:rPr>
              <a:t>deficiencies</a:t>
            </a:r>
            <a:r>
              <a:rPr lang="en-US" sz="2600" dirty="0">
                <a:latin typeface="Times New Roman" panose="02020603050405020304" pitchFamily="18" charset="0"/>
                <a:cs typeface="Times New Roman" panose="02020603050405020304" pitchFamily="18" charset="0"/>
              </a:rPr>
              <a:t> by the previous visit team.</a:t>
            </a:r>
          </a:p>
          <a:p>
            <a:pPr algn="just">
              <a:buFont typeface="Wingdings" panose="05000000000000000000" pitchFamily="2" charset="2"/>
              <a:buChar char="Ø"/>
            </a:pPr>
            <a:r>
              <a:rPr lang="en-US" sz="2600" dirty="0">
                <a:latin typeface="Times New Roman" panose="02020603050405020304" pitchFamily="18" charset="0"/>
                <a:cs typeface="Times New Roman" panose="02020603050405020304" pitchFamily="18" charset="0"/>
              </a:rPr>
              <a:t> Special emphasis on checking the </a:t>
            </a:r>
            <a:r>
              <a:rPr lang="en-US" sz="2600" b="1" dirty="0">
                <a:latin typeface="Times New Roman" panose="02020603050405020304" pitchFamily="18" charset="0"/>
                <a:cs typeface="Times New Roman" panose="02020603050405020304" pitchFamily="18" charset="0"/>
              </a:rPr>
              <a:t>genuineness of the faculty </a:t>
            </a:r>
            <a:r>
              <a:rPr lang="en-US" sz="2600" dirty="0">
                <a:latin typeface="Times New Roman" panose="02020603050405020304" pitchFamily="18" charset="0"/>
                <a:cs typeface="Times New Roman" panose="02020603050405020304" pitchFamily="18" charset="0"/>
              </a:rPr>
              <a:t>claimed. </a:t>
            </a:r>
          </a:p>
          <a:p>
            <a:pPr marL="0" indent="0" algn="just">
              <a:buNone/>
            </a:pPr>
            <a:r>
              <a:rPr lang="en-US" sz="2400" dirty="0">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Ø"/>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1997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CBBAE-A21B-47AF-B5C9-89D015202A7E}"/>
              </a:ext>
            </a:extLst>
          </p:cNvPr>
          <p:cNvSpPr>
            <a:spLocks noGrp="1"/>
          </p:cNvSpPr>
          <p:nvPr>
            <p:ph type="title"/>
          </p:nvPr>
        </p:nvSpPr>
        <p:spPr>
          <a:xfrm>
            <a:off x="245660" y="2357697"/>
            <a:ext cx="11450472" cy="1325563"/>
          </a:xfrm>
        </p:spPr>
        <p:txBody>
          <a:bodyPr>
            <a:normAutofit/>
          </a:bodyPr>
          <a:lstStyle/>
          <a:p>
            <a:pPr algn="ctr"/>
            <a:r>
              <a:rPr lang="en-US" sz="4000" b="1" dirty="0">
                <a:latin typeface="Times New Roman" panose="02020603050405020304" pitchFamily="18" charset="0"/>
                <a:cs typeface="Times New Roman" panose="02020603050405020304" pitchFamily="18" charset="0"/>
              </a:rPr>
              <a:t>Pro-forma for Evaluation of Compliance Report </a:t>
            </a:r>
          </a:p>
        </p:txBody>
      </p:sp>
    </p:spTree>
    <p:extLst>
      <p:ext uri="{BB962C8B-B14F-4D97-AF65-F5344CB8AC3E}">
        <p14:creationId xmlns:p14="http://schemas.microsoft.com/office/powerpoint/2010/main" val="2552600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B24D9-F8D0-487D-B98C-9E102A31E8B5}"/>
              </a:ext>
            </a:extLst>
          </p:cNvPr>
          <p:cNvSpPr>
            <a:spLocks noGrp="1"/>
          </p:cNvSpPr>
          <p:nvPr>
            <p:ph type="title"/>
          </p:nvPr>
        </p:nvSpPr>
        <p:spPr/>
        <p:txBody>
          <a:bodyPr/>
          <a:lstStyle/>
          <a:p>
            <a:r>
              <a:rPr lang="en-US" sz="2800" b="1" dirty="0">
                <a:latin typeface="Times New Roman" panose="02020603050405020304" pitchFamily="18" charset="0"/>
                <a:cs typeface="Times New Roman" panose="02020603050405020304" pitchFamily="18" charset="0"/>
              </a:rPr>
              <a:t>Compliance Status- PART A</a:t>
            </a:r>
            <a:br>
              <a:rPr lang="en-US" b="1" dirty="0">
                <a:latin typeface="Times New Roman" panose="02020603050405020304" pitchFamily="18" charset="0"/>
                <a:cs typeface="Times New Roman" panose="02020603050405020304" pitchFamily="18" charset="0"/>
              </a:rPr>
            </a:br>
            <a:endParaRPr lang="en-US" dirty="0"/>
          </a:p>
        </p:txBody>
      </p:sp>
      <p:graphicFrame>
        <p:nvGraphicFramePr>
          <p:cNvPr id="4" name="Table 4">
            <a:extLst>
              <a:ext uri="{FF2B5EF4-FFF2-40B4-BE49-F238E27FC236}">
                <a16:creationId xmlns:a16="http://schemas.microsoft.com/office/drawing/2014/main" id="{481E429F-E84F-4EE7-8F27-95DF5803509B}"/>
              </a:ext>
            </a:extLst>
          </p:cNvPr>
          <p:cNvGraphicFramePr>
            <a:graphicFrameLocks noGrp="1"/>
          </p:cNvGraphicFramePr>
          <p:nvPr>
            <p:ph idx="1"/>
            <p:extLst>
              <p:ext uri="{D42A27DB-BD31-4B8C-83A1-F6EECF244321}">
                <p14:modId xmlns:p14="http://schemas.microsoft.com/office/powerpoint/2010/main" val="3188133845"/>
              </p:ext>
            </p:extLst>
          </p:nvPr>
        </p:nvGraphicFramePr>
        <p:xfrm>
          <a:off x="747888" y="1027906"/>
          <a:ext cx="10811932" cy="5464968"/>
        </p:xfrm>
        <a:graphic>
          <a:graphicData uri="http://schemas.openxmlformats.org/drawingml/2006/table">
            <a:tbl>
              <a:tblPr firstRow="1" bandRow="1">
                <a:tableStyleId>{5C22544A-7EE6-4342-B048-85BDC9FD1C3A}</a:tableStyleId>
              </a:tblPr>
              <a:tblGrid>
                <a:gridCol w="832556">
                  <a:extLst>
                    <a:ext uri="{9D8B030D-6E8A-4147-A177-3AD203B41FA5}">
                      <a16:colId xmlns:a16="http://schemas.microsoft.com/office/drawing/2014/main" val="4198639309"/>
                    </a:ext>
                  </a:extLst>
                </a:gridCol>
                <a:gridCol w="4028786">
                  <a:extLst>
                    <a:ext uri="{9D8B030D-6E8A-4147-A177-3AD203B41FA5}">
                      <a16:colId xmlns:a16="http://schemas.microsoft.com/office/drawing/2014/main" val="1045347276"/>
                    </a:ext>
                  </a:extLst>
                </a:gridCol>
                <a:gridCol w="1596788">
                  <a:extLst>
                    <a:ext uri="{9D8B030D-6E8A-4147-A177-3AD203B41FA5}">
                      <a16:colId xmlns:a16="http://schemas.microsoft.com/office/drawing/2014/main" val="1742164868"/>
                    </a:ext>
                  </a:extLst>
                </a:gridCol>
                <a:gridCol w="2593075">
                  <a:extLst>
                    <a:ext uri="{9D8B030D-6E8A-4147-A177-3AD203B41FA5}">
                      <a16:colId xmlns:a16="http://schemas.microsoft.com/office/drawing/2014/main" val="3809243119"/>
                    </a:ext>
                  </a:extLst>
                </a:gridCol>
                <a:gridCol w="1760727">
                  <a:extLst>
                    <a:ext uri="{9D8B030D-6E8A-4147-A177-3AD203B41FA5}">
                      <a16:colId xmlns:a16="http://schemas.microsoft.com/office/drawing/2014/main" val="3238810808"/>
                    </a:ext>
                  </a:extLst>
                </a:gridCol>
              </a:tblGrid>
              <a:tr h="853901">
                <a:tc>
                  <a:txBody>
                    <a:bodyPr/>
                    <a:lstStyle/>
                    <a:p>
                      <a:pPr algn="ctr"/>
                      <a:r>
                        <a:rPr lang="en-US" sz="1600" dirty="0">
                          <a:solidFill>
                            <a:schemeClr val="bg1"/>
                          </a:solidFill>
                          <a:latin typeface="Times New Roman" panose="02020603050405020304" pitchFamily="18" charset="0"/>
                          <a:cs typeface="Times New Roman" panose="02020603050405020304" pitchFamily="18" charset="0"/>
                        </a:rPr>
                        <a:t>S. No.</a:t>
                      </a:r>
                    </a:p>
                  </a:txBody>
                  <a:tcPr>
                    <a:solidFill>
                      <a:schemeClr val="accent1"/>
                    </a:solidFill>
                  </a:tcPr>
                </a:tc>
                <a:tc>
                  <a:txBody>
                    <a:bodyPr/>
                    <a:lstStyle/>
                    <a:p>
                      <a:pPr algn="ctr"/>
                      <a:r>
                        <a:rPr lang="en-US" sz="1600" dirty="0">
                          <a:latin typeface="Times New Roman" panose="02020603050405020304" pitchFamily="18" charset="0"/>
                          <a:cs typeface="Times New Roman" panose="02020603050405020304" pitchFamily="18" charset="0"/>
                        </a:rPr>
                        <a:t>Parameters</a:t>
                      </a:r>
                    </a:p>
                  </a:txBody>
                  <a:tcPr/>
                </a:tc>
                <a:tc>
                  <a:txBody>
                    <a:bodyPr/>
                    <a:lstStyle/>
                    <a:p>
                      <a:pPr algn="ctr"/>
                      <a:r>
                        <a:rPr lang="en-US" sz="1600">
                          <a:latin typeface="Times New Roman" panose="02020603050405020304" pitchFamily="18" charset="0"/>
                          <a:cs typeface="Times New Roman" panose="02020603050405020304" pitchFamily="18" charset="0"/>
                        </a:rPr>
                        <a:t>Minimum Requirement</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r>
                        <a:rPr lang="en-US" sz="1600">
                          <a:latin typeface="Times New Roman" panose="02020603050405020304" pitchFamily="18" charset="0"/>
                          <a:cs typeface="Times New Roman" panose="02020603050405020304" pitchFamily="18" charset="0"/>
                        </a:rPr>
                        <a:t>Calculations</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Remarks of the Evaluator</a:t>
                      </a:r>
                    </a:p>
                  </a:txBody>
                  <a:tcPr/>
                </a:tc>
                <a:extLst>
                  <a:ext uri="{0D108BD9-81ED-4DB2-BD59-A6C34878D82A}">
                    <a16:rowId xmlns:a16="http://schemas.microsoft.com/office/drawing/2014/main" val="2780812634"/>
                  </a:ext>
                </a:extLst>
              </a:tr>
              <a:tr h="597731">
                <a:tc>
                  <a:txBody>
                    <a:bodyPr/>
                    <a:lstStyle/>
                    <a:p>
                      <a:r>
                        <a:rPr lang="en-US" sz="1600" dirty="0">
                          <a:solidFill>
                            <a:schemeClr val="bg1"/>
                          </a:solidFill>
                          <a:latin typeface="Times New Roman" panose="02020603050405020304" pitchFamily="18" charset="0"/>
                          <a:cs typeface="Times New Roman" panose="02020603050405020304" pitchFamily="18" charset="0"/>
                        </a:rPr>
                        <a:t>1.</a:t>
                      </a:r>
                    </a:p>
                  </a:txBody>
                  <a:tcPr>
                    <a:solidFill>
                      <a:schemeClr val="accent1"/>
                    </a:solidFill>
                  </a:tcPr>
                </a:tc>
                <a:tc>
                  <a:txBody>
                    <a:bodyPr/>
                    <a:lstStyle/>
                    <a:p>
                      <a:pPr algn="just"/>
                      <a:r>
                        <a:rPr lang="en-US" sz="1600">
                          <a:latin typeface="Times New Roman" panose="02020603050405020304" pitchFamily="18" charset="0"/>
                          <a:cs typeface="Times New Roman" panose="02020603050405020304" pitchFamily="18" charset="0"/>
                        </a:rPr>
                        <a:t>Attach the copy of the AICTE approval for the Current Academic Year</a:t>
                      </a:r>
                      <a:endParaRPr lang="en-US" sz="1600" dirty="0">
                        <a:latin typeface="Times New Roman" panose="02020603050405020304" pitchFamily="18" charset="0"/>
                        <a:cs typeface="Times New Roman" panose="02020603050405020304" pitchFamily="18" charset="0"/>
                      </a:endParaRPr>
                    </a:p>
                  </a:txBody>
                  <a:tcPr>
                    <a:solidFill>
                      <a:schemeClr val="tx2">
                        <a:lumMod val="20000"/>
                        <a:lumOff val="80000"/>
                      </a:schemeClr>
                    </a:solidFill>
                  </a:tcPr>
                </a:tc>
                <a:tc>
                  <a:txBody>
                    <a:bodyPr/>
                    <a:lstStyle/>
                    <a:p>
                      <a:endParaRPr lang="en-US" sz="1600" dirty="0">
                        <a:latin typeface="Times New Roman" panose="02020603050405020304" pitchFamily="18" charset="0"/>
                        <a:cs typeface="Times New Roman" panose="02020603050405020304" pitchFamily="18" charset="0"/>
                      </a:endParaRPr>
                    </a:p>
                  </a:txBody>
                  <a:tcPr>
                    <a:solidFill>
                      <a:schemeClr val="tx2">
                        <a:lumMod val="20000"/>
                        <a:lumOff val="80000"/>
                      </a:schemeClr>
                    </a:solidFill>
                  </a:tcPr>
                </a:tc>
                <a:tc>
                  <a:txBody>
                    <a:bodyPr/>
                    <a:lstStyle/>
                    <a:p>
                      <a:endParaRPr lang="en-US" sz="1600" dirty="0">
                        <a:latin typeface="Times New Roman" panose="02020603050405020304" pitchFamily="18" charset="0"/>
                        <a:cs typeface="Times New Roman" panose="02020603050405020304" pitchFamily="18" charset="0"/>
                      </a:endParaRPr>
                    </a:p>
                  </a:txBody>
                  <a:tcPr>
                    <a:solidFill>
                      <a:schemeClr val="tx2">
                        <a:lumMod val="20000"/>
                        <a:lumOff val="80000"/>
                      </a:schemeClr>
                    </a:solidFill>
                  </a:tcPr>
                </a:tc>
                <a:tc>
                  <a:txBody>
                    <a:bodyPr/>
                    <a:lstStyle/>
                    <a:p>
                      <a:endParaRPr lang="en-US" sz="1600" dirty="0">
                        <a:latin typeface="Times New Roman" panose="02020603050405020304" pitchFamily="18" charset="0"/>
                        <a:cs typeface="Times New Roman" panose="02020603050405020304" pitchFamily="18" charset="0"/>
                      </a:endParaRPr>
                    </a:p>
                  </a:txBody>
                  <a:tcPr>
                    <a:solidFill>
                      <a:schemeClr val="tx2">
                        <a:lumMod val="20000"/>
                        <a:lumOff val="80000"/>
                      </a:schemeClr>
                    </a:solidFill>
                  </a:tcPr>
                </a:tc>
                <a:extLst>
                  <a:ext uri="{0D108BD9-81ED-4DB2-BD59-A6C34878D82A}">
                    <a16:rowId xmlns:a16="http://schemas.microsoft.com/office/drawing/2014/main" val="4014204196"/>
                  </a:ext>
                </a:extLst>
              </a:tr>
              <a:tr h="853901">
                <a:tc>
                  <a:txBody>
                    <a:bodyPr/>
                    <a:lstStyle/>
                    <a:p>
                      <a:r>
                        <a:rPr lang="en-US" sz="1600" dirty="0">
                          <a:solidFill>
                            <a:schemeClr val="bg1"/>
                          </a:solidFill>
                          <a:latin typeface="Times New Roman" panose="02020603050405020304" pitchFamily="18" charset="0"/>
                          <a:cs typeface="Times New Roman" panose="02020603050405020304" pitchFamily="18" charset="0"/>
                        </a:rPr>
                        <a:t>2.</a:t>
                      </a:r>
                    </a:p>
                  </a:txBody>
                  <a:tcPr>
                    <a:solidFill>
                      <a:schemeClr val="accent1"/>
                    </a:solidFill>
                  </a:tcPr>
                </a:tc>
                <a:tc>
                  <a:txBody>
                    <a:bodyPr/>
                    <a:lstStyle/>
                    <a:p>
                      <a:pPr algn="just"/>
                      <a:r>
                        <a:rPr lang="en-US" sz="1600">
                          <a:latin typeface="Times New Roman" panose="02020603050405020304" pitchFamily="18" charset="0"/>
                          <a:cs typeface="Times New Roman" panose="02020603050405020304" pitchFamily="18" charset="0"/>
                        </a:rPr>
                        <a:t>Attach the copy of university</a:t>
                      </a:r>
                    </a:p>
                    <a:p>
                      <a:pPr algn="just"/>
                      <a:r>
                        <a:rPr lang="en-US" sz="1600">
                          <a:latin typeface="Times New Roman" panose="02020603050405020304" pitchFamily="18" charset="0"/>
                          <a:cs typeface="Times New Roman" panose="02020603050405020304" pitchFamily="18" charset="0"/>
                        </a:rPr>
                        <a:t>Affiliations for the current academic year (if applicable)  </a:t>
                      </a:r>
                      <a:endParaRPr lang="en-US" sz="1600" dirty="0">
                        <a:latin typeface="Times New Roman" panose="02020603050405020304" pitchFamily="18" charset="0"/>
                        <a:cs typeface="Times New Roman" panose="02020603050405020304" pitchFamily="18" charset="0"/>
                      </a:endParaRPr>
                    </a:p>
                  </a:txBody>
                  <a:tcPr>
                    <a:solidFill>
                      <a:schemeClr val="tx2">
                        <a:lumMod val="20000"/>
                        <a:lumOff val="80000"/>
                      </a:schemeClr>
                    </a:solidFill>
                  </a:tcPr>
                </a:tc>
                <a:tc>
                  <a:txBody>
                    <a:bodyPr/>
                    <a:lstStyle/>
                    <a:p>
                      <a:endParaRPr lang="en-US" sz="1600">
                        <a:latin typeface="Times New Roman" panose="02020603050405020304" pitchFamily="18" charset="0"/>
                        <a:cs typeface="Times New Roman" panose="02020603050405020304" pitchFamily="18" charset="0"/>
                      </a:endParaRPr>
                    </a:p>
                  </a:txBody>
                  <a:tcPr>
                    <a:solidFill>
                      <a:schemeClr val="tx2">
                        <a:lumMod val="20000"/>
                        <a:lumOff val="80000"/>
                      </a:schemeClr>
                    </a:solidFill>
                  </a:tcPr>
                </a:tc>
                <a:tc>
                  <a:txBody>
                    <a:bodyPr/>
                    <a:lstStyle/>
                    <a:p>
                      <a:endParaRPr lang="en-US" sz="1600">
                        <a:latin typeface="Times New Roman" panose="02020603050405020304" pitchFamily="18" charset="0"/>
                        <a:cs typeface="Times New Roman" panose="02020603050405020304" pitchFamily="18" charset="0"/>
                      </a:endParaRPr>
                    </a:p>
                  </a:txBody>
                  <a:tcPr>
                    <a:solidFill>
                      <a:schemeClr val="tx2">
                        <a:lumMod val="20000"/>
                        <a:lumOff val="80000"/>
                      </a:schemeClr>
                    </a:solidFill>
                  </a:tcPr>
                </a:tc>
                <a:tc>
                  <a:txBody>
                    <a:bodyPr/>
                    <a:lstStyle/>
                    <a:p>
                      <a:endParaRPr lang="en-US" sz="1600" dirty="0">
                        <a:latin typeface="Times New Roman" panose="02020603050405020304" pitchFamily="18" charset="0"/>
                        <a:cs typeface="Times New Roman" panose="02020603050405020304" pitchFamily="18" charset="0"/>
                      </a:endParaRPr>
                    </a:p>
                  </a:txBody>
                  <a:tcPr>
                    <a:solidFill>
                      <a:schemeClr val="tx2">
                        <a:lumMod val="20000"/>
                        <a:lumOff val="80000"/>
                      </a:schemeClr>
                    </a:solidFill>
                  </a:tcPr>
                </a:tc>
                <a:extLst>
                  <a:ext uri="{0D108BD9-81ED-4DB2-BD59-A6C34878D82A}">
                    <a16:rowId xmlns:a16="http://schemas.microsoft.com/office/drawing/2014/main" val="3450670074"/>
                  </a:ext>
                </a:extLst>
              </a:tr>
              <a:tr h="3159435">
                <a:tc>
                  <a:txBody>
                    <a:bodyPr/>
                    <a:lstStyle/>
                    <a:p>
                      <a:r>
                        <a:rPr lang="en-US" sz="1600" dirty="0">
                          <a:solidFill>
                            <a:schemeClr val="bg1"/>
                          </a:solidFill>
                          <a:latin typeface="Times New Roman" panose="02020603050405020304" pitchFamily="18" charset="0"/>
                          <a:cs typeface="Times New Roman" panose="02020603050405020304" pitchFamily="18" charset="0"/>
                        </a:rPr>
                        <a:t>3.</a:t>
                      </a:r>
                    </a:p>
                  </a:txBody>
                  <a:tcPr>
                    <a:solidFill>
                      <a:schemeClr val="accent1"/>
                    </a:solidFill>
                  </a:tcPr>
                </a:tc>
                <a:tc>
                  <a:txBody>
                    <a:bodyPr/>
                    <a:lstStyle/>
                    <a:p>
                      <a:pPr algn="just"/>
                      <a:r>
                        <a:rPr lang="en-US" sz="1600" dirty="0">
                          <a:latin typeface="Times New Roman" panose="02020603050405020304" pitchFamily="18" charset="0"/>
                          <a:cs typeface="Times New Roman" panose="02020603050405020304" pitchFamily="18" charset="0"/>
                        </a:rPr>
                        <a:t>Admissions at the </a:t>
                      </a:r>
                      <a:r>
                        <a:rPr lang="en-US" sz="1600" dirty="0" err="1">
                          <a:latin typeface="Times New Roman" panose="02020603050405020304" pitchFamily="18" charset="0"/>
                          <a:cs typeface="Times New Roman" panose="02020603050405020304" pitchFamily="18" charset="0"/>
                        </a:rPr>
                        <a:t>programme</a:t>
                      </a:r>
                      <a:r>
                        <a:rPr lang="en-US" sz="1600" dirty="0">
                          <a:latin typeface="Times New Roman" panose="02020603050405020304" pitchFamily="18" charset="0"/>
                          <a:cs typeface="Times New Roman" panose="02020603050405020304" pitchFamily="18" charset="0"/>
                        </a:rPr>
                        <a:t> level average for the previous three academic years (including actual admission through lateral entry) for CAYm1, CAYm2 and CAYm3 </a:t>
                      </a:r>
                    </a:p>
                  </a:txBody>
                  <a:tcPr>
                    <a:solidFill>
                      <a:schemeClr val="tx2">
                        <a:lumMod val="20000"/>
                        <a:lumOff val="80000"/>
                      </a:schemeClr>
                    </a:solidFill>
                  </a:tcPr>
                </a:tc>
                <a:tc>
                  <a:txBody>
                    <a:bodyPr/>
                    <a:lstStyle/>
                    <a:p>
                      <a:pPr algn="ctr"/>
                      <a:r>
                        <a:rPr lang="en-US" sz="1600" dirty="0">
                          <a:latin typeface="Times New Roman" panose="02020603050405020304" pitchFamily="18" charset="0"/>
                          <a:cs typeface="Times New Roman" panose="02020603050405020304" pitchFamily="18" charset="0"/>
                        </a:rPr>
                        <a:t>50%</a:t>
                      </a:r>
                    </a:p>
                  </a:txBody>
                  <a:tcPr>
                    <a:solidFill>
                      <a:schemeClr val="tx2">
                        <a:lumMod val="20000"/>
                        <a:lumOff val="80000"/>
                      </a:schemeClr>
                    </a:solidFill>
                  </a:tcPr>
                </a:tc>
                <a:tc>
                  <a:txBody>
                    <a:bodyPr/>
                    <a:lstStyle/>
                    <a:p>
                      <a:pPr algn="ctr"/>
                      <a:r>
                        <a:rPr lang="en-US" sz="1600" dirty="0">
                          <a:latin typeface="Times New Roman" panose="02020603050405020304" pitchFamily="18" charset="0"/>
                          <a:cs typeface="Times New Roman" panose="02020603050405020304" pitchFamily="18" charset="0"/>
                        </a:rPr>
                        <a:t>% Admissions at first year level= (students admitted (including lateral entry) / Total students Intake) × 100</a:t>
                      </a:r>
                    </a:p>
                    <a:p>
                      <a:pPr algn="ctr"/>
                      <a:endParaRPr lang="en-US" sz="1600" dirty="0">
                        <a:latin typeface="Times New Roman" panose="02020603050405020304" pitchFamily="18" charset="0"/>
                        <a:cs typeface="Times New Roman" panose="02020603050405020304" pitchFamily="18" charset="0"/>
                      </a:endParaRPr>
                    </a:p>
                    <a:p>
                      <a:pPr algn="ctr"/>
                      <a:r>
                        <a:rPr lang="en-US" sz="1600" dirty="0">
                          <a:latin typeface="Times New Roman" panose="02020603050405020304" pitchFamily="18" charset="0"/>
                          <a:cs typeface="Times New Roman" panose="02020603050405020304" pitchFamily="18" charset="0"/>
                        </a:rPr>
                        <a:t>For the academic year (%)</a:t>
                      </a:r>
                    </a:p>
                    <a:p>
                      <a:pPr algn="l"/>
                      <a:r>
                        <a:rPr lang="en-US" sz="1600" b="1" dirty="0">
                          <a:latin typeface="Times New Roman" panose="02020603050405020304" pitchFamily="18" charset="0"/>
                          <a:cs typeface="Times New Roman" panose="02020603050405020304" pitchFamily="18" charset="0"/>
                        </a:rPr>
                        <a:t>CAYm3 (2017-18)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latin typeface="Times New Roman" panose="02020603050405020304" pitchFamily="18" charset="0"/>
                          <a:cs typeface="Times New Roman" panose="02020603050405020304" pitchFamily="18" charset="0"/>
                        </a:rPr>
                        <a:t>CAYm2 (2018-19)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latin typeface="Times New Roman" panose="02020603050405020304" pitchFamily="18" charset="0"/>
                          <a:cs typeface="Times New Roman" panose="02020603050405020304" pitchFamily="18" charset="0"/>
                        </a:rPr>
                        <a:t>CAYm1 (2019-20)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latin typeface="Times New Roman" panose="02020603050405020304" pitchFamily="18" charset="0"/>
                          <a:cs typeface="Times New Roman" panose="02020603050405020304" pitchFamily="18" charset="0"/>
                        </a:rPr>
                        <a:t>Average =</a:t>
                      </a:r>
                    </a:p>
                  </a:txBody>
                  <a:tcPr>
                    <a:solidFill>
                      <a:schemeClr val="tx2">
                        <a:lumMod val="20000"/>
                        <a:lumOff val="80000"/>
                      </a:schemeClr>
                    </a:solidFill>
                  </a:tcPr>
                </a:tc>
                <a:tc>
                  <a:txBody>
                    <a:bodyPr/>
                    <a:lstStyle/>
                    <a:p>
                      <a:endParaRPr lang="en-US" sz="1600" dirty="0">
                        <a:latin typeface="Times New Roman" panose="02020603050405020304" pitchFamily="18" charset="0"/>
                        <a:cs typeface="Times New Roman" panose="02020603050405020304" pitchFamily="18" charset="0"/>
                      </a:endParaRPr>
                    </a:p>
                  </a:txBody>
                  <a:tcPr>
                    <a:solidFill>
                      <a:schemeClr val="tx2">
                        <a:lumMod val="20000"/>
                        <a:lumOff val="80000"/>
                      </a:schemeClr>
                    </a:solidFill>
                  </a:tcPr>
                </a:tc>
                <a:extLst>
                  <a:ext uri="{0D108BD9-81ED-4DB2-BD59-A6C34878D82A}">
                    <a16:rowId xmlns:a16="http://schemas.microsoft.com/office/drawing/2014/main" val="1726459193"/>
                  </a:ext>
                </a:extLst>
              </a:tr>
            </a:tbl>
          </a:graphicData>
        </a:graphic>
      </p:graphicFrame>
    </p:spTree>
    <p:extLst>
      <p:ext uri="{BB962C8B-B14F-4D97-AF65-F5344CB8AC3E}">
        <p14:creationId xmlns:p14="http://schemas.microsoft.com/office/powerpoint/2010/main" val="1311647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ABBBC-A260-4134-AB7E-288C6046A528}"/>
              </a:ext>
            </a:extLst>
          </p:cNvPr>
          <p:cNvSpPr>
            <a:spLocks noGrp="1"/>
          </p:cNvSpPr>
          <p:nvPr>
            <p:ph type="title"/>
          </p:nvPr>
        </p:nvSpPr>
        <p:spPr>
          <a:xfrm>
            <a:off x="1368778" y="18255"/>
            <a:ext cx="10515600" cy="794545"/>
          </a:xfrm>
        </p:spPr>
        <p:txBody>
          <a:bodyPr>
            <a:normAutofit/>
          </a:bodyPr>
          <a:lstStyle/>
          <a:p>
            <a:pPr algn="r"/>
            <a:r>
              <a:rPr lang="en-US" sz="1200" dirty="0">
                <a:latin typeface="Times New Roman" panose="02020603050405020304" pitchFamily="18" charset="0"/>
                <a:cs typeface="Times New Roman" panose="02020603050405020304" pitchFamily="18" charset="0"/>
              </a:rPr>
              <a:t>Continue….</a:t>
            </a:r>
          </a:p>
        </p:txBody>
      </p:sp>
      <p:sp>
        <p:nvSpPr>
          <p:cNvPr id="3" name="Content Placeholder 2">
            <a:extLst>
              <a:ext uri="{FF2B5EF4-FFF2-40B4-BE49-F238E27FC236}">
                <a16:creationId xmlns:a16="http://schemas.microsoft.com/office/drawing/2014/main" id="{209CBA72-DF75-43B3-B8C1-E9A306786B71}"/>
              </a:ext>
            </a:extLst>
          </p:cNvPr>
          <p:cNvSpPr>
            <a:spLocks noGrp="1"/>
          </p:cNvSpPr>
          <p:nvPr>
            <p:ph idx="1"/>
          </p:nvPr>
        </p:nvSpPr>
        <p:spPr>
          <a:xfrm>
            <a:off x="838200" y="1490133"/>
            <a:ext cx="10515600" cy="4686830"/>
          </a:xfrm>
        </p:spPr>
        <p:txBody>
          <a:bodyPr/>
          <a:lstStyle/>
          <a:p>
            <a:pPr marL="0" algn="l" rtl="0" eaLnBrk="1" fontAlgn="t" latinLnBrk="0" hangingPunct="1">
              <a:spcBef>
                <a:spcPts val="0"/>
              </a:spcBef>
              <a:spcAft>
                <a:spcPts val="0"/>
              </a:spcAft>
            </a:pPr>
            <a:r>
              <a:rPr lang="en-US" sz="1800" b="1" i="0" u="none" strike="noStrike" kern="1200" dirty="0">
                <a:solidFill>
                  <a:srgbClr val="FFFFFF"/>
                </a:solidFill>
                <a:effectLst/>
                <a:latin typeface="Times New Roman" panose="02020603050405020304" pitchFamily="18" charset="0"/>
                <a:cs typeface="Times New Roman" panose="02020603050405020304" pitchFamily="18" charset="0"/>
              </a:rPr>
              <a:t>3.</a:t>
            </a:r>
            <a:endParaRPr lang="en-US" sz="1800" b="0" i="0" u="none" strike="noStrike" dirty="0">
              <a:effectLst/>
              <a:latin typeface="Arial" panose="020B0604020202020204" pitchFamily="34" charset="0"/>
            </a:endParaRPr>
          </a:p>
          <a:p>
            <a:pPr marL="0" algn="just" rtl="0" eaLnBrk="1" fontAlgn="t" latinLnBrk="0" hangingPunct="1">
              <a:spcBef>
                <a:spcPts val="0"/>
              </a:spcBef>
              <a:spcAft>
                <a:spcPts val="0"/>
              </a:spcAft>
            </a:pPr>
            <a:r>
              <a:rPr lang="en-US" sz="1800" b="1" i="0" u="none" strike="noStrike" kern="1200" dirty="0" err="1">
                <a:solidFill>
                  <a:srgbClr val="FFFFFF"/>
                </a:solidFill>
                <a:effectLst/>
                <a:latin typeface="Times New Roman" panose="02020603050405020304" pitchFamily="18" charset="0"/>
                <a:cs typeface="Times New Roman" panose="02020603050405020304" pitchFamily="18" charset="0"/>
              </a:rPr>
              <a:t>evel</a:t>
            </a:r>
            <a:r>
              <a:rPr lang="en-US" sz="1800" b="1" i="0" u="none" strike="noStrike" kern="1200" dirty="0">
                <a:solidFill>
                  <a:srgbClr val="FFFFFF"/>
                </a:solidFill>
                <a:effectLst/>
                <a:latin typeface="Times New Roman" panose="02020603050405020304" pitchFamily="18" charset="0"/>
                <a:cs typeface="Times New Roman" panose="02020603050405020304" pitchFamily="18" charset="0"/>
              </a:rPr>
              <a:t> average for the previous three academic years (including actual admission through lateral entry) for CAYm1, CAYm2 and CAYm3 </a:t>
            </a:r>
            <a:endParaRPr lang="en-US" sz="1800" b="0" i="0" u="none" strike="noStrike" dirty="0">
              <a:effectLst/>
              <a:latin typeface="Arial" panose="020B0604020202020204" pitchFamily="34" charset="0"/>
            </a:endParaRPr>
          </a:p>
          <a:p>
            <a:endParaRPr lang="en-US" dirty="0"/>
          </a:p>
        </p:txBody>
      </p:sp>
      <p:graphicFrame>
        <p:nvGraphicFramePr>
          <p:cNvPr id="8" name="Table 7">
            <a:extLst>
              <a:ext uri="{FF2B5EF4-FFF2-40B4-BE49-F238E27FC236}">
                <a16:creationId xmlns:a16="http://schemas.microsoft.com/office/drawing/2014/main" id="{9DD50DF6-A832-49AA-A3C6-C5CFB5754E0A}"/>
              </a:ext>
            </a:extLst>
          </p:cNvPr>
          <p:cNvGraphicFramePr>
            <a:graphicFrameLocks noGrp="1"/>
          </p:cNvGraphicFramePr>
          <p:nvPr>
            <p:extLst>
              <p:ext uri="{D42A27DB-BD31-4B8C-83A1-F6EECF244321}">
                <p14:modId xmlns:p14="http://schemas.microsoft.com/office/powerpoint/2010/main" val="2317655247"/>
              </p:ext>
            </p:extLst>
          </p:nvPr>
        </p:nvGraphicFramePr>
        <p:xfrm>
          <a:off x="934543" y="896677"/>
          <a:ext cx="10515600" cy="4666102"/>
        </p:xfrm>
        <a:graphic>
          <a:graphicData uri="http://schemas.openxmlformats.org/drawingml/2006/table">
            <a:tbl>
              <a:tblPr firstRow="1" firstCol="1" lastRow="1" lastCol="1" bandRow="1" bandCol="1">
                <a:tableStyleId>{5C22544A-7EE6-4342-B048-85BDC9FD1C3A}</a:tableStyleId>
              </a:tblPr>
              <a:tblGrid>
                <a:gridCol w="844961">
                  <a:extLst>
                    <a:ext uri="{9D8B030D-6E8A-4147-A177-3AD203B41FA5}">
                      <a16:colId xmlns:a16="http://schemas.microsoft.com/office/drawing/2014/main" val="1824762813"/>
                    </a:ext>
                  </a:extLst>
                </a:gridCol>
                <a:gridCol w="1661268">
                  <a:extLst>
                    <a:ext uri="{9D8B030D-6E8A-4147-A177-3AD203B41FA5}">
                      <a16:colId xmlns:a16="http://schemas.microsoft.com/office/drawing/2014/main" val="3196444586"/>
                    </a:ext>
                  </a:extLst>
                </a:gridCol>
                <a:gridCol w="1067916">
                  <a:extLst>
                    <a:ext uri="{9D8B030D-6E8A-4147-A177-3AD203B41FA5}">
                      <a16:colId xmlns:a16="http://schemas.microsoft.com/office/drawing/2014/main" val="720555401"/>
                    </a:ext>
                  </a:extLst>
                </a:gridCol>
                <a:gridCol w="1259934">
                  <a:extLst>
                    <a:ext uri="{9D8B030D-6E8A-4147-A177-3AD203B41FA5}">
                      <a16:colId xmlns:a16="http://schemas.microsoft.com/office/drawing/2014/main" val="736975476"/>
                    </a:ext>
                  </a:extLst>
                </a:gridCol>
                <a:gridCol w="1125079">
                  <a:extLst>
                    <a:ext uri="{9D8B030D-6E8A-4147-A177-3AD203B41FA5}">
                      <a16:colId xmlns:a16="http://schemas.microsoft.com/office/drawing/2014/main" val="384902818"/>
                    </a:ext>
                  </a:extLst>
                </a:gridCol>
                <a:gridCol w="952077">
                  <a:extLst>
                    <a:ext uri="{9D8B030D-6E8A-4147-A177-3AD203B41FA5}">
                      <a16:colId xmlns:a16="http://schemas.microsoft.com/office/drawing/2014/main" val="1249961189"/>
                    </a:ext>
                  </a:extLst>
                </a:gridCol>
                <a:gridCol w="767644">
                  <a:extLst>
                    <a:ext uri="{9D8B030D-6E8A-4147-A177-3AD203B41FA5}">
                      <a16:colId xmlns:a16="http://schemas.microsoft.com/office/drawing/2014/main" val="2772303523"/>
                    </a:ext>
                  </a:extLst>
                </a:gridCol>
                <a:gridCol w="1038578">
                  <a:extLst>
                    <a:ext uri="{9D8B030D-6E8A-4147-A177-3AD203B41FA5}">
                      <a16:colId xmlns:a16="http://schemas.microsoft.com/office/drawing/2014/main" val="3598345512"/>
                    </a:ext>
                  </a:extLst>
                </a:gridCol>
                <a:gridCol w="1798143">
                  <a:extLst>
                    <a:ext uri="{9D8B030D-6E8A-4147-A177-3AD203B41FA5}">
                      <a16:colId xmlns:a16="http://schemas.microsoft.com/office/drawing/2014/main" val="1055971689"/>
                    </a:ext>
                  </a:extLst>
                </a:gridCol>
              </a:tblGrid>
              <a:tr h="509294">
                <a:tc>
                  <a:txBody>
                    <a:bodyPr/>
                    <a:lstStyle/>
                    <a:p>
                      <a:pPr marL="6985" marR="0" algn="ctr">
                        <a:spcBef>
                          <a:spcPts val="725"/>
                        </a:spcBef>
                        <a:spcAft>
                          <a:spcPts val="0"/>
                        </a:spcAft>
                      </a:pPr>
                      <a:r>
                        <a:rPr lang="en-US" sz="1800" u="none">
                          <a:effectLst/>
                          <a:latin typeface="Times New Roman" panose="02020603050405020304" pitchFamily="18" charset="0"/>
                          <a:cs typeface="Times New Roman" panose="02020603050405020304" pitchFamily="18" charset="0"/>
                        </a:rPr>
                        <a:t>4</a:t>
                      </a:r>
                      <a:endParaRPr lang="en-US" sz="1800" u="none">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gridSpan="8">
                  <a:txBody>
                    <a:bodyPr/>
                    <a:lstStyle/>
                    <a:p>
                      <a:pPr marL="71120" marR="0">
                        <a:spcBef>
                          <a:spcPts val="685"/>
                        </a:spcBef>
                        <a:spcAft>
                          <a:spcPts val="0"/>
                        </a:spcAft>
                      </a:pPr>
                      <a:r>
                        <a:rPr lang="en-US" sz="2000" u="none" dirty="0">
                          <a:effectLst/>
                          <a:latin typeface="Times New Roman" panose="02020603050405020304" pitchFamily="18" charset="0"/>
                          <a:cs typeface="Times New Roman" panose="02020603050405020304" pitchFamily="18" charset="0"/>
                        </a:rPr>
                        <a:t>Faculty Details of the Department (UG+PG):</a:t>
                      </a:r>
                      <a:endParaRPr lang="en-US" sz="2000" u="none"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89125283"/>
                  </a:ext>
                </a:extLst>
              </a:tr>
              <a:tr h="493625">
                <a:tc rowSpan="3">
                  <a:txBody>
                    <a:bodyPr/>
                    <a:lstStyle/>
                    <a:p>
                      <a:pPr marL="0" marR="0" algn="ctr">
                        <a:spcBef>
                          <a:spcPts val="0"/>
                        </a:spcBef>
                        <a:spcAft>
                          <a:spcPts val="0"/>
                        </a:spcAft>
                      </a:pPr>
                      <a:r>
                        <a:rPr lang="en-US" sz="1800" b="0" dirty="0">
                          <a:effectLst/>
                          <a:latin typeface="Times New Roman" panose="02020603050405020304" pitchFamily="18" charset="0"/>
                          <a:cs typeface="Times New Roman" panose="02020603050405020304" pitchFamily="18" charset="0"/>
                        </a:rPr>
                        <a:t> </a:t>
                      </a:r>
                    </a:p>
                    <a:p>
                      <a:pPr marL="0" marR="0" algn="ctr">
                        <a:spcBef>
                          <a:spcPts val="35"/>
                        </a:spcBef>
                        <a:spcAft>
                          <a:spcPts val="0"/>
                        </a:spcAft>
                      </a:pPr>
                      <a:r>
                        <a:rPr lang="en-US" sz="1800" b="0" dirty="0">
                          <a:effectLst/>
                          <a:latin typeface="Times New Roman" panose="02020603050405020304" pitchFamily="18" charset="0"/>
                          <a:cs typeface="Times New Roman" panose="02020603050405020304" pitchFamily="18" charset="0"/>
                        </a:rPr>
                        <a:t> </a:t>
                      </a:r>
                    </a:p>
                    <a:p>
                      <a:pPr marL="98425" marR="0" algn="ctr">
                        <a:spcBef>
                          <a:spcPts val="0"/>
                        </a:spcBef>
                        <a:spcAft>
                          <a:spcPts val="0"/>
                        </a:spcAft>
                      </a:pPr>
                      <a:r>
                        <a:rPr lang="en-US" sz="1800" b="0" dirty="0" err="1">
                          <a:effectLst/>
                          <a:latin typeface="Times New Roman" panose="02020603050405020304" pitchFamily="18" charset="0"/>
                          <a:cs typeface="Times New Roman" panose="02020603050405020304" pitchFamily="18" charset="0"/>
                        </a:rPr>
                        <a:t>S.No</a:t>
                      </a:r>
                      <a:r>
                        <a:rPr lang="en-US" sz="1800" b="0" dirty="0">
                          <a:effectLst/>
                          <a:latin typeface="Times New Roman" panose="02020603050405020304" pitchFamily="18" charset="0"/>
                          <a:cs typeface="Times New Roman" panose="02020603050405020304" pitchFamily="18" charset="0"/>
                        </a:rPr>
                        <a:t>.</a:t>
                      </a:r>
                      <a:endParaRPr lang="en-US" sz="1800" b="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rowSpan="3">
                  <a:txBody>
                    <a:bodyPr/>
                    <a:lstStyle/>
                    <a:p>
                      <a:pPr marL="0" marR="0">
                        <a:spcBef>
                          <a:spcPts val="0"/>
                        </a:spcBef>
                        <a:spcAft>
                          <a:spcPts val="0"/>
                        </a:spcAft>
                      </a:pPr>
                      <a:r>
                        <a:rPr lang="en-US" sz="1800" dirty="0">
                          <a:effectLst/>
                          <a:latin typeface="Times New Roman" panose="02020603050405020304" pitchFamily="18" charset="0"/>
                          <a:cs typeface="Times New Roman" panose="02020603050405020304" pitchFamily="18" charset="0"/>
                        </a:rPr>
                        <a:t> </a:t>
                      </a:r>
                    </a:p>
                    <a:p>
                      <a:pPr marL="0" marR="0">
                        <a:spcBef>
                          <a:spcPts val="35"/>
                        </a:spcBef>
                        <a:spcAft>
                          <a:spcPts val="0"/>
                        </a:spcAft>
                      </a:pPr>
                      <a:r>
                        <a:rPr lang="en-US" sz="1800" dirty="0">
                          <a:effectLst/>
                          <a:latin typeface="Times New Roman" panose="02020603050405020304" pitchFamily="18" charset="0"/>
                          <a:cs typeface="Times New Roman" panose="02020603050405020304" pitchFamily="18" charset="0"/>
                        </a:rPr>
                        <a:t> </a:t>
                      </a:r>
                    </a:p>
                    <a:p>
                      <a:pPr marL="280035" marR="0">
                        <a:spcBef>
                          <a:spcPts val="0"/>
                        </a:spcBef>
                        <a:spcAft>
                          <a:spcPts val="0"/>
                        </a:spcAft>
                      </a:pPr>
                      <a:r>
                        <a:rPr lang="en-US" sz="1800" dirty="0">
                          <a:effectLst/>
                          <a:latin typeface="Times New Roman" panose="02020603050405020304" pitchFamily="18" charset="0"/>
                          <a:cs typeface="Times New Roman" panose="02020603050405020304" pitchFamily="18" charset="0"/>
                        </a:rPr>
                        <a:t>Designation</a:t>
                      </a:r>
                      <a:endParaRPr lang="en-US" sz="18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40000"/>
                        <a:lumOff val="60000"/>
                      </a:schemeClr>
                    </a:solidFill>
                  </a:tcPr>
                </a:tc>
                <a:tc gridSpan="3">
                  <a:txBody>
                    <a:bodyPr/>
                    <a:lstStyle/>
                    <a:p>
                      <a:pPr marL="585470" marR="580390" indent="1905" algn="ctr">
                        <a:lnSpc>
                          <a:spcPct val="98000"/>
                        </a:lnSpc>
                        <a:spcBef>
                          <a:spcPts val="160"/>
                        </a:spcBef>
                        <a:spcAft>
                          <a:spcPts val="0"/>
                        </a:spcAft>
                      </a:pPr>
                      <a:r>
                        <a:rPr lang="en-US" sz="1800" dirty="0">
                          <a:effectLst/>
                          <a:latin typeface="Times New Roman" panose="02020603050405020304" pitchFamily="18" charset="0"/>
                          <a:cs typeface="Times New Roman" panose="02020603050405020304" pitchFamily="18" charset="0"/>
                        </a:rPr>
                        <a:t>CAYm1 </a:t>
                      </a:r>
                      <a:r>
                        <a:rPr lang="en-US" sz="1800" spc="-5" dirty="0">
                          <a:effectLst/>
                          <a:latin typeface="Times New Roman" panose="02020603050405020304" pitchFamily="18" charset="0"/>
                          <a:cs typeface="Times New Roman" panose="02020603050405020304" pitchFamily="18" charset="0"/>
                        </a:rPr>
                        <a:t>2019-20</a:t>
                      </a:r>
                      <a:endParaRPr lang="en-US" sz="18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40000"/>
                        <a:lumOff val="60000"/>
                      </a:schemeClr>
                    </a:solidFill>
                  </a:tcPr>
                </a:tc>
                <a:tc hMerge="1">
                  <a:txBody>
                    <a:bodyPr/>
                    <a:lstStyle/>
                    <a:p>
                      <a:endParaRPr lang="en-US"/>
                    </a:p>
                  </a:txBody>
                  <a:tcPr/>
                </a:tc>
                <a:tc hMerge="1">
                  <a:txBody>
                    <a:bodyPr/>
                    <a:lstStyle/>
                    <a:p>
                      <a:endParaRPr lang="en-US"/>
                    </a:p>
                  </a:txBody>
                  <a:tcPr/>
                </a:tc>
                <a:tc gridSpan="3">
                  <a:txBody>
                    <a:bodyPr/>
                    <a:lstStyle/>
                    <a:p>
                      <a:pPr marL="585470" marR="570230" indent="635" algn="ctr">
                        <a:lnSpc>
                          <a:spcPts val="1200"/>
                        </a:lnSpc>
                        <a:spcBef>
                          <a:spcPts val="45"/>
                        </a:spcBef>
                        <a:spcAft>
                          <a:spcPts val="0"/>
                        </a:spcAft>
                      </a:pPr>
                      <a:endParaRPr lang="en-US" sz="1800" dirty="0">
                        <a:effectLst/>
                        <a:latin typeface="Times New Roman" panose="02020603050405020304" pitchFamily="18" charset="0"/>
                        <a:cs typeface="Times New Roman" panose="02020603050405020304" pitchFamily="18" charset="0"/>
                      </a:endParaRPr>
                    </a:p>
                    <a:p>
                      <a:pPr marL="585470" marR="570230" indent="635" algn="ctr">
                        <a:lnSpc>
                          <a:spcPts val="1200"/>
                        </a:lnSpc>
                        <a:spcBef>
                          <a:spcPts val="45"/>
                        </a:spcBef>
                        <a:spcAft>
                          <a:spcPts val="0"/>
                        </a:spcAft>
                      </a:pPr>
                      <a:r>
                        <a:rPr lang="en-US" sz="1800" dirty="0">
                          <a:effectLst/>
                          <a:latin typeface="Times New Roman" panose="02020603050405020304" pitchFamily="18" charset="0"/>
                          <a:cs typeface="Times New Roman" panose="02020603050405020304" pitchFamily="18" charset="0"/>
                        </a:rPr>
                        <a:t>CAY 2020-21</a:t>
                      </a:r>
                      <a:endParaRPr lang="en-US" sz="18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40000"/>
                        <a:lumOff val="60000"/>
                      </a:schemeClr>
                    </a:solidFill>
                  </a:tcPr>
                </a:tc>
                <a:tc hMerge="1">
                  <a:txBody>
                    <a:bodyPr/>
                    <a:lstStyle/>
                    <a:p>
                      <a:endParaRPr lang="en-US"/>
                    </a:p>
                  </a:txBody>
                  <a:tcPr/>
                </a:tc>
                <a:tc hMerge="1">
                  <a:txBody>
                    <a:bodyPr/>
                    <a:lstStyle/>
                    <a:p>
                      <a:endParaRPr lang="en-US"/>
                    </a:p>
                  </a:txBody>
                  <a:tcPr/>
                </a:tc>
                <a:tc rowSpan="3">
                  <a:txBody>
                    <a:bodyPr/>
                    <a:lstStyle/>
                    <a:p>
                      <a:pPr marL="0" marR="0">
                        <a:spcBef>
                          <a:spcPts val="55"/>
                        </a:spcBef>
                        <a:spcAft>
                          <a:spcPts val="0"/>
                        </a:spcAft>
                      </a:pPr>
                      <a:r>
                        <a:rPr lang="en-US" sz="1800" dirty="0">
                          <a:effectLst/>
                          <a:latin typeface="Times New Roman" panose="02020603050405020304" pitchFamily="18" charset="0"/>
                          <a:cs typeface="Times New Roman" panose="02020603050405020304" pitchFamily="18" charset="0"/>
                        </a:rPr>
                        <a:t> </a:t>
                      </a:r>
                    </a:p>
                    <a:p>
                      <a:pPr marL="133350" marR="104775" indent="-6985"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Remarks of the Evaluator</a:t>
                      </a:r>
                      <a:endParaRPr lang="en-US" sz="18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40000"/>
                        <a:lumOff val="60000"/>
                      </a:schemeClr>
                    </a:solidFill>
                  </a:tcPr>
                </a:tc>
                <a:extLst>
                  <a:ext uri="{0D108BD9-81ED-4DB2-BD59-A6C34878D82A}">
                    <a16:rowId xmlns:a16="http://schemas.microsoft.com/office/drawing/2014/main" val="3220082183"/>
                  </a:ext>
                </a:extLst>
              </a:tr>
              <a:tr h="368259">
                <a:tc vMerge="1">
                  <a:txBody>
                    <a:bodyPr/>
                    <a:lstStyle/>
                    <a:p>
                      <a:endParaRPr lang="en-US"/>
                    </a:p>
                  </a:txBody>
                  <a:tcPr/>
                </a:tc>
                <a:tc vMerge="1">
                  <a:txBody>
                    <a:bodyPr/>
                    <a:lstStyle/>
                    <a:p>
                      <a:endParaRPr lang="en-US"/>
                    </a:p>
                  </a:txBody>
                  <a:tcPr/>
                </a:tc>
                <a:tc gridSpan="2">
                  <a:txBody>
                    <a:bodyPr/>
                    <a:lstStyle/>
                    <a:p>
                      <a:pPr marL="240665" marR="0">
                        <a:spcBef>
                          <a:spcPts val="325"/>
                        </a:spcBef>
                        <a:spcAft>
                          <a:spcPts val="0"/>
                        </a:spcAft>
                      </a:pPr>
                      <a:r>
                        <a:rPr lang="en-US" sz="1800">
                          <a:effectLst/>
                          <a:latin typeface="Times New Roman" panose="02020603050405020304" pitchFamily="18" charset="0"/>
                          <a:cs typeface="Times New Roman" panose="02020603050405020304" pitchFamily="18" charset="0"/>
                        </a:rPr>
                        <a:t>With PhD.</a:t>
                      </a:r>
                      <a:endParaRPr lang="en-US" sz="18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40000"/>
                        <a:lumOff val="60000"/>
                      </a:schemeClr>
                    </a:solidFill>
                  </a:tcPr>
                </a:tc>
                <a:tc hMerge="1">
                  <a:txBody>
                    <a:bodyPr/>
                    <a:lstStyle/>
                    <a:p>
                      <a:endParaRPr lang="en-US"/>
                    </a:p>
                  </a:txBody>
                  <a:tcPr/>
                </a:tc>
                <a:tc rowSpan="2">
                  <a:txBody>
                    <a:bodyPr/>
                    <a:lstStyle/>
                    <a:p>
                      <a:pPr marL="114935" marR="94615" algn="ctr">
                        <a:spcBef>
                          <a:spcPts val="270"/>
                        </a:spcBef>
                        <a:spcAft>
                          <a:spcPts val="0"/>
                        </a:spcAft>
                      </a:pPr>
                      <a:r>
                        <a:rPr lang="en-US" sz="1800" dirty="0">
                          <a:effectLst/>
                          <a:latin typeface="Times New Roman" panose="02020603050405020304" pitchFamily="18" charset="0"/>
                          <a:cs typeface="Times New Roman" panose="02020603050405020304" pitchFamily="18" charset="0"/>
                        </a:rPr>
                        <a:t>Without PhD.</a:t>
                      </a:r>
                      <a:endParaRPr lang="en-US" sz="18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40000"/>
                        <a:lumOff val="60000"/>
                      </a:schemeClr>
                    </a:solidFill>
                  </a:tcPr>
                </a:tc>
                <a:tc gridSpan="2">
                  <a:txBody>
                    <a:bodyPr/>
                    <a:lstStyle/>
                    <a:p>
                      <a:pPr marL="239395" marR="0">
                        <a:spcBef>
                          <a:spcPts val="325"/>
                        </a:spcBef>
                        <a:spcAft>
                          <a:spcPts val="0"/>
                        </a:spcAft>
                      </a:pPr>
                      <a:r>
                        <a:rPr lang="en-US" sz="1800">
                          <a:effectLst/>
                          <a:latin typeface="Times New Roman" panose="02020603050405020304" pitchFamily="18" charset="0"/>
                          <a:cs typeface="Times New Roman" panose="02020603050405020304" pitchFamily="18" charset="0"/>
                        </a:rPr>
                        <a:t>With PhD.</a:t>
                      </a:r>
                      <a:endParaRPr lang="en-US" sz="18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40000"/>
                        <a:lumOff val="60000"/>
                      </a:schemeClr>
                    </a:solidFill>
                  </a:tcPr>
                </a:tc>
                <a:tc hMerge="1">
                  <a:txBody>
                    <a:bodyPr/>
                    <a:lstStyle/>
                    <a:p>
                      <a:endParaRPr lang="en-US"/>
                    </a:p>
                  </a:txBody>
                  <a:tcPr/>
                </a:tc>
                <a:tc rowSpan="2">
                  <a:txBody>
                    <a:bodyPr/>
                    <a:lstStyle/>
                    <a:p>
                      <a:pPr marL="119380" marR="84455" algn="ctr">
                        <a:spcBef>
                          <a:spcPts val="270"/>
                        </a:spcBef>
                        <a:spcAft>
                          <a:spcPts val="0"/>
                        </a:spcAft>
                      </a:pPr>
                      <a:r>
                        <a:rPr lang="en-US" sz="1800" dirty="0">
                          <a:effectLst/>
                          <a:latin typeface="Times New Roman" panose="02020603050405020304" pitchFamily="18" charset="0"/>
                          <a:cs typeface="Times New Roman" panose="02020603050405020304" pitchFamily="18" charset="0"/>
                        </a:rPr>
                        <a:t>Without PhD.</a:t>
                      </a:r>
                      <a:endParaRPr lang="en-US" sz="18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40000"/>
                        <a:lumOff val="60000"/>
                      </a:schemeClr>
                    </a:solidFill>
                  </a:tcPr>
                </a:tc>
                <a:tc vMerge="1">
                  <a:txBody>
                    <a:bodyPr/>
                    <a:lstStyle/>
                    <a:p>
                      <a:endParaRPr lang="en-US"/>
                    </a:p>
                  </a:txBody>
                  <a:tcPr/>
                </a:tc>
                <a:extLst>
                  <a:ext uri="{0D108BD9-81ED-4DB2-BD59-A6C34878D82A}">
                    <a16:rowId xmlns:a16="http://schemas.microsoft.com/office/drawing/2014/main" val="2759613903"/>
                  </a:ext>
                </a:extLst>
              </a:tr>
              <a:tr h="380012">
                <a:tc vMerge="1">
                  <a:txBody>
                    <a:bodyPr/>
                    <a:lstStyle/>
                    <a:p>
                      <a:endParaRPr lang="en-US"/>
                    </a:p>
                  </a:txBody>
                  <a:tcPr/>
                </a:tc>
                <a:tc vMerge="1">
                  <a:txBody>
                    <a:bodyPr/>
                    <a:lstStyle/>
                    <a:p>
                      <a:endParaRPr lang="en-US"/>
                    </a:p>
                  </a:txBody>
                  <a:tcPr/>
                </a:tc>
                <a:tc>
                  <a:txBody>
                    <a:bodyPr/>
                    <a:lstStyle/>
                    <a:p>
                      <a:pPr marL="255905" marR="71120" indent="-172720">
                        <a:lnSpc>
                          <a:spcPct val="93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Regular</a:t>
                      </a:r>
                      <a:endParaRPr lang="en-US" sz="18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58420" marR="49530" algn="just">
                        <a:lnSpc>
                          <a:spcPts val="855"/>
                        </a:lnSpc>
                        <a:spcBef>
                          <a:spcPts val="0"/>
                        </a:spcBef>
                        <a:spcAft>
                          <a:spcPts val="0"/>
                        </a:spcAft>
                      </a:pPr>
                      <a:endParaRPr lang="en-US" sz="1800" dirty="0">
                        <a:effectLst/>
                        <a:latin typeface="Times New Roman" panose="02020603050405020304" pitchFamily="18" charset="0"/>
                        <a:cs typeface="Times New Roman" panose="02020603050405020304" pitchFamily="18" charset="0"/>
                      </a:endParaRPr>
                    </a:p>
                    <a:p>
                      <a:pPr marL="58420" marR="49530" algn="just">
                        <a:lnSpc>
                          <a:spcPts val="855"/>
                        </a:lnSpc>
                        <a:spcBef>
                          <a:spcPts val="0"/>
                        </a:spcBef>
                        <a:spcAft>
                          <a:spcPts val="0"/>
                        </a:spcAft>
                      </a:pPr>
                      <a:r>
                        <a:rPr lang="en-US" sz="1800" dirty="0">
                          <a:effectLst/>
                          <a:latin typeface="Times New Roman" panose="02020603050405020304" pitchFamily="18" charset="0"/>
                          <a:cs typeface="Times New Roman" panose="02020603050405020304" pitchFamily="18" charset="0"/>
                        </a:rPr>
                        <a:t>Contractual</a:t>
                      </a:r>
                      <a:endParaRPr lang="en-US" sz="18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40000"/>
                        <a:lumOff val="60000"/>
                      </a:schemeClr>
                    </a:solidFill>
                  </a:tcPr>
                </a:tc>
                <a:tc vMerge="1">
                  <a:txBody>
                    <a:bodyPr/>
                    <a:lstStyle/>
                    <a:p>
                      <a:endParaRPr lang="en-US"/>
                    </a:p>
                  </a:txBody>
                  <a:tcPr/>
                </a:tc>
                <a:tc>
                  <a:txBody>
                    <a:bodyPr/>
                    <a:lstStyle/>
                    <a:p>
                      <a:pPr marL="91440" marR="0">
                        <a:spcBef>
                          <a:spcPts val="465"/>
                        </a:spcBef>
                        <a:spcAft>
                          <a:spcPts val="0"/>
                        </a:spcAft>
                      </a:pPr>
                      <a:r>
                        <a:rPr lang="en-US" sz="1800">
                          <a:effectLst/>
                          <a:latin typeface="Times New Roman" panose="02020603050405020304" pitchFamily="18" charset="0"/>
                          <a:cs typeface="Times New Roman" panose="02020603050405020304" pitchFamily="18" charset="0"/>
                        </a:rPr>
                        <a:t>Regular</a:t>
                      </a:r>
                      <a:endParaRPr lang="en-US" sz="18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116840" marR="74930" indent="-7620" algn="just">
                        <a:lnSpc>
                          <a:spcPct val="93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Contractual</a:t>
                      </a:r>
                      <a:endParaRPr lang="en-US" sz="18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40000"/>
                        <a:lumOff val="60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755346399"/>
                  </a:ext>
                </a:extLst>
              </a:tr>
              <a:tr h="662083">
                <a:tc>
                  <a:txBody>
                    <a:bodyPr/>
                    <a:lstStyle/>
                    <a:p>
                      <a:pPr marL="0" marR="0" algn="ctr">
                        <a:spcBef>
                          <a:spcPts val="25"/>
                        </a:spcBef>
                        <a:spcAft>
                          <a:spcPts val="0"/>
                        </a:spcAft>
                      </a:pPr>
                      <a:r>
                        <a:rPr lang="en-US" sz="1800" b="0">
                          <a:effectLst/>
                          <a:latin typeface="Times New Roman" panose="02020603050405020304" pitchFamily="18" charset="0"/>
                          <a:cs typeface="Times New Roman" panose="02020603050405020304" pitchFamily="18" charset="0"/>
                        </a:rPr>
                        <a:t> </a:t>
                      </a:r>
                    </a:p>
                    <a:p>
                      <a:pPr marL="32385" marR="26670" algn="ctr">
                        <a:spcBef>
                          <a:spcPts val="0"/>
                        </a:spcBef>
                        <a:spcAft>
                          <a:spcPts val="0"/>
                        </a:spcAft>
                      </a:pPr>
                      <a:r>
                        <a:rPr lang="en-US" sz="1800" b="0">
                          <a:effectLst/>
                          <a:latin typeface="Times New Roman" panose="02020603050405020304" pitchFamily="18" charset="0"/>
                          <a:cs typeface="Times New Roman" panose="02020603050405020304" pitchFamily="18" charset="0"/>
                        </a:rPr>
                        <a:t>4a.</a:t>
                      </a:r>
                      <a:endParaRPr lang="en-US" sz="1800" b="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spcBef>
                          <a:spcPts val="25"/>
                        </a:spcBef>
                        <a:spcAft>
                          <a:spcPts val="0"/>
                        </a:spcAft>
                      </a:pPr>
                      <a:r>
                        <a:rPr lang="en-US" sz="1800" dirty="0">
                          <a:effectLst/>
                          <a:latin typeface="Times New Roman" panose="02020603050405020304" pitchFamily="18" charset="0"/>
                          <a:cs typeface="Times New Roman" panose="02020603050405020304" pitchFamily="18" charset="0"/>
                        </a:rPr>
                        <a:t> </a:t>
                      </a:r>
                    </a:p>
                    <a:p>
                      <a:pPr marL="71120" marR="0">
                        <a:spcBef>
                          <a:spcPts val="0"/>
                        </a:spcBef>
                        <a:spcAft>
                          <a:spcPts val="0"/>
                        </a:spcAft>
                      </a:pPr>
                      <a:r>
                        <a:rPr lang="en-US" sz="1800" dirty="0">
                          <a:effectLst/>
                          <a:latin typeface="Times New Roman" panose="02020603050405020304" pitchFamily="18" charset="0"/>
                          <a:cs typeface="Times New Roman" panose="02020603050405020304" pitchFamily="18" charset="0"/>
                        </a:rPr>
                        <a:t>Professors</a:t>
                      </a:r>
                      <a:endParaRPr lang="en-US" sz="18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0" marR="0">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899143761"/>
                  </a:ext>
                </a:extLst>
              </a:tr>
              <a:tr h="549450">
                <a:tc>
                  <a:txBody>
                    <a:bodyPr/>
                    <a:lstStyle/>
                    <a:p>
                      <a:pPr marL="32385" marR="24130" algn="ctr">
                        <a:spcBef>
                          <a:spcPts val="820"/>
                        </a:spcBef>
                        <a:spcAft>
                          <a:spcPts val="0"/>
                        </a:spcAft>
                      </a:pPr>
                      <a:r>
                        <a:rPr lang="en-US" sz="1800" b="0">
                          <a:effectLst/>
                          <a:latin typeface="Times New Roman" panose="02020603050405020304" pitchFamily="18" charset="0"/>
                          <a:cs typeface="Times New Roman" panose="02020603050405020304" pitchFamily="18" charset="0"/>
                        </a:rPr>
                        <a:t>4b.</a:t>
                      </a:r>
                      <a:endParaRPr lang="en-US" sz="1800" b="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71120" marR="559435">
                        <a:spcBef>
                          <a:spcPts val="255"/>
                        </a:spcBef>
                        <a:spcAft>
                          <a:spcPts val="0"/>
                        </a:spcAft>
                      </a:pPr>
                      <a:r>
                        <a:rPr lang="en-US" sz="1800" dirty="0">
                          <a:effectLst/>
                          <a:latin typeface="Times New Roman" panose="02020603050405020304" pitchFamily="18" charset="0"/>
                          <a:cs typeface="Times New Roman" panose="02020603050405020304" pitchFamily="18" charset="0"/>
                        </a:rPr>
                        <a:t>Associate Professors</a:t>
                      </a:r>
                      <a:endParaRPr lang="en-US" sz="18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0" marR="0">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1869623665"/>
                  </a:ext>
                </a:extLst>
              </a:tr>
              <a:tr h="497846">
                <a:tc>
                  <a:txBody>
                    <a:bodyPr/>
                    <a:lstStyle/>
                    <a:p>
                      <a:pPr marL="32385" marR="23495" algn="ctr">
                        <a:spcBef>
                          <a:spcPts val="795"/>
                        </a:spcBef>
                        <a:spcAft>
                          <a:spcPts val="0"/>
                        </a:spcAft>
                      </a:pPr>
                      <a:r>
                        <a:rPr lang="en-US" sz="1800" b="0">
                          <a:effectLst/>
                          <a:latin typeface="Times New Roman" panose="02020603050405020304" pitchFamily="18" charset="0"/>
                          <a:cs typeface="Times New Roman" panose="02020603050405020304" pitchFamily="18" charset="0"/>
                        </a:rPr>
                        <a:t>4c.</a:t>
                      </a:r>
                      <a:endParaRPr lang="en-US" sz="1800" b="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71120" marR="559435">
                        <a:lnSpc>
                          <a:spcPct val="100000"/>
                        </a:lnSpc>
                        <a:spcBef>
                          <a:spcPts val="235"/>
                        </a:spcBef>
                        <a:spcAft>
                          <a:spcPts val="0"/>
                        </a:spcAft>
                      </a:pPr>
                      <a:r>
                        <a:rPr lang="en-US" sz="1800" dirty="0">
                          <a:effectLst/>
                          <a:latin typeface="Times New Roman" panose="02020603050405020304" pitchFamily="18" charset="0"/>
                          <a:cs typeface="Times New Roman" panose="02020603050405020304" pitchFamily="18" charset="0"/>
                        </a:rPr>
                        <a:t>Assistant Professors</a:t>
                      </a:r>
                      <a:endParaRPr lang="en-US" sz="18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0" marR="0">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4223149182"/>
                  </a:ext>
                </a:extLst>
              </a:tr>
              <a:tr h="1024465">
                <a:tc>
                  <a:txBody>
                    <a:bodyPr/>
                    <a:lstStyle/>
                    <a:p>
                      <a:pPr marL="0" marR="0" algn="ctr">
                        <a:spcBef>
                          <a:spcPts val="0"/>
                        </a:spcBef>
                        <a:spcAft>
                          <a:spcPts val="0"/>
                        </a:spcAft>
                      </a:pPr>
                      <a:r>
                        <a:rPr lang="en-US" sz="1800" b="0" dirty="0">
                          <a:effectLst/>
                          <a:latin typeface="Times New Roman" panose="02020603050405020304" pitchFamily="18" charset="0"/>
                          <a:cs typeface="Times New Roman" panose="02020603050405020304" pitchFamily="18" charset="0"/>
                        </a:rPr>
                        <a:t> </a:t>
                      </a:r>
                    </a:p>
                    <a:p>
                      <a:pPr marL="32385" marR="24130" algn="ctr">
                        <a:spcBef>
                          <a:spcPts val="700"/>
                        </a:spcBef>
                        <a:spcAft>
                          <a:spcPts val="0"/>
                        </a:spcAft>
                      </a:pPr>
                      <a:r>
                        <a:rPr lang="en-US" sz="1800" b="0" dirty="0">
                          <a:effectLst/>
                          <a:latin typeface="Times New Roman" panose="02020603050405020304" pitchFamily="18" charset="0"/>
                          <a:cs typeface="Times New Roman" panose="02020603050405020304" pitchFamily="18" charset="0"/>
                        </a:rPr>
                        <a:t>4d.</a:t>
                      </a:r>
                      <a:endParaRPr lang="en-US" sz="1800" b="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71120" marR="78740" algn="just">
                        <a:spcBef>
                          <a:spcPts val="0"/>
                        </a:spcBef>
                        <a:spcAft>
                          <a:spcPts val="0"/>
                        </a:spcAft>
                        <a:tabLst>
                          <a:tab pos="741680" algn="l"/>
                          <a:tab pos="1026160" algn="l"/>
                        </a:tabLst>
                      </a:pPr>
                      <a:r>
                        <a:rPr lang="en-US" sz="1600" b="0" dirty="0">
                          <a:solidFill>
                            <a:schemeClr val="tx1"/>
                          </a:solidFill>
                          <a:effectLst/>
                          <a:latin typeface="Times New Roman" panose="02020603050405020304" pitchFamily="18" charset="0"/>
                          <a:cs typeface="Times New Roman" panose="02020603050405020304" pitchFamily="18" charset="0"/>
                        </a:rPr>
                        <a:t>Total number of Faculty	in	</a:t>
                      </a:r>
                      <a:r>
                        <a:rPr lang="en-US" sz="1600" b="0" spc="-70" dirty="0">
                          <a:solidFill>
                            <a:schemeClr val="tx1"/>
                          </a:solidFill>
                          <a:effectLst/>
                          <a:latin typeface="Times New Roman" panose="02020603050405020304" pitchFamily="18" charset="0"/>
                          <a:cs typeface="Times New Roman" panose="02020603050405020304" pitchFamily="18" charset="0"/>
                        </a:rPr>
                        <a:t>the </a:t>
                      </a:r>
                      <a:r>
                        <a:rPr lang="en-US" sz="1600" b="0" dirty="0">
                          <a:solidFill>
                            <a:schemeClr val="tx1"/>
                          </a:solidFill>
                          <a:effectLst/>
                          <a:latin typeface="Times New Roman" panose="02020603050405020304" pitchFamily="18" charset="0"/>
                          <a:cs typeface="Times New Roman" panose="02020603050405020304" pitchFamily="18" charset="0"/>
                        </a:rPr>
                        <a:t>Department (UG+PG)</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0" marR="0">
                        <a:spcBef>
                          <a:spcPts val="0"/>
                        </a:spcBef>
                        <a:spcAft>
                          <a:spcPts val="0"/>
                        </a:spcAft>
                      </a:pPr>
                      <a:r>
                        <a:rPr lang="en-US" sz="1800" dirty="0">
                          <a:solidFill>
                            <a:schemeClr val="accent1">
                              <a:lumMod val="20000"/>
                              <a:lumOff val="80000"/>
                            </a:schemeClr>
                          </a:solidFill>
                          <a:effectLst/>
                          <a:latin typeface="Times New Roman" panose="02020603050405020304" pitchFamily="18" charset="0"/>
                          <a:cs typeface="Times New Roman" panose="02020603050405020304" pitchFamily="18" charset="0"/>
                        </a:rPr>
                        <a:t> </a:t>
                      </a:r>
                      <a:endParaRPr lang="en-US" sz="1800" dirty="0">
                        <a:solidFill>
                          <a:schemeClr val="accent1">
                            <a:lumMod val="20000"/>
                            <a:lumOff val="80000"/>
                          </a:schemeClr>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800" dirty="0">
                          <a:solidFill>
                            <a:schemeClr val="accent1">
                              <a:lumMod val="20000"/>
                              <a:lumOff val="80000"/>
                            </a:schemeClr>
                          </a:solidFill>
                          <a:effectLst/>
                          <a:latin typeface="Times New Roman" panose="02020603050405020304" pitchFamily="18" charset="0"/>
                          <a:cs typeface="Times New Roman" panose="02020603050405020304" pitchFamily="18" charset="0"/>
                        </a:rPr>
                        <a:t> </a:t>
                      </a:r>
                      <a:endParaRPr lang="en-US" sz="1800" dirty="0">
                        <a:solidFill>
                          <a:schemeClr val="accent1">
                            <a:lumMod val="20000"/>
                            <a:lumOff val="80000"/>
                          </a:schemeClr>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800" dirty="0">
                          <a:solidFill>
                            <a:schemeClr val="accent1">
                              <a:lumMod val="20000"/>
                              <a:lumOff val="80000"/>
                            </a:schemeClr>
                          </a:solidFill>
                          <a:effectLst/>
                          <a:latin typeface="Times New Roman" panose="02020603050405020304" pitchFamily="18" charset="0"/>
                          <a:cs typeface="Times New Roman" panose="02020603050405020304" pitchFamily="18" charset="0"/>
                        </a:rPr>
                        <a:t> </a:t>
                      </a:r>
                      <a:endParaRPr lang="en-US" sz="1800" dirty="0">
                        <a:solidFill>
                          <a:schemeClr val="accent1">
                            <a:lumMod val="20000"/>
                            <a:lumOff val="80000"/>
                          </a:schemeClr>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800" dirty="0">
                          <a:solidFill>
                            <a:schemeClr val="accent1">
                              <a:lumMod val="20000"/>
                              <a:lumOff val="80000"/>
                            </a:schemeClr>
                          </a:solidFill>
                          <a:effectLst/>
                          <a:latin typeface="Times New Roman" panose="02020603050405020304" pitchFamily="18" charset="0"/>
                          <a:cs typeface="Times New Roman" panose="02020603050405020304" pitchFamily="18" charset="0"/>
                        </a:rPr>
                        <a:t> </a:t>
                      </a:r>
                      <a:endParaRPr lang="en-US" sz="1800" dirty="0">
                        <a:solidFill>
                          <a:schemeClr val="accent1">
                            <a:lumMod val="20000"/>
                            <a:lumOff val="80000"/>
                          </a:schemeClr>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800" dirty="0">
                          <a:solidFill>
                            <a:schemeClr val="accent1">
                              <a:lumMod val="20000"/>
                              <a:lumOff val="80000"/>
                            </a:schemeClr>
                          </a:solidFill>
                          <a:effectLst/>
                          <a:latin typeface="Times New Roman" panose="02020603050405020304" pitchFamily="18" charset="0"/>
                          <a:cs typeface="Times New Roman" panose="02020603050405020304" pitchFamily="18" charset="0"/>
                        </a:rPr>
                        <a:t> </a:t>
                      </a:r>
                      <a:endParaRPr lang="en-US" sz="1800" dirty="0">
                        <a:solidFill>
                          <a:schemeClr val="accent1">
                            <a:lumMod val="20000"/>
                            <a:lumOff val="80000"/>
                          </a:schemeClr>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800" dirty="0">
                          <a:solidFill>
                            <a:schemeClr val="accent1">
                              <a:lumMod val="20000"/>
                              <a:lumOff val="80000"/>
                            </a:schemeClr>
                          </a:solidFill>
                          <a:effectLst/>
                          <a:latin typeface="Times New Roman" panose="02020603050405020304" pitchFamily="18" charset="0"/>
                          <a:cs typeface="Times New Roman" panose="02020603050405020304" pitchFamily="18" charset="0"/>
                        </a:rPr>
                        <a:t> </a:t>
                      </a:r>
                      <a:endParaRPr lang="en-US" sz="1800" dirty="0">
                        <a:solidFill>
                          <a:schemeClr val="accent1">
                            <a:lumMod val="20000"/>
                            <a:lumOff val="80000"/>
                          </a:schemeClr>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800" dirty="0">
                          <a:solidFill>
                            <a:schemeClr val="accent1">
                              <a:lumMod val="20000"/>
                              <a:lumOff val="80000"/>
                            </a:schemeClr>
                          </a:solidFill>
                          <a:effectLst/>
                          <a:latin typeface="Times New Roman" panose="02020603050405020304" pitchFamily="18" charset="0"/>
                          <a:cs typeface="Times New Roman" panose="02020603050405020304" pitchFamily="18" charset="0"/>
                        </a:rPr>
                        <a:t> </a:t>
                      </a:r>
                      <a:endParaRPr lang="en-US" sz="1800" dirty="0">
                        <a:solidFill>
                          <a:schemeClr val="accent1">
                            <a:lumMod val="20000"/>
                            <a:lumOff val="80000"/>
                          </a:schemeClr>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4177919392"/>
                  </a:ext>
                </a:extLst>
              </a:tr>
            </a:tbl>
          </a:graphicData>
        </a:graphic>
      </p:graphicFrame>
    </p:spTree>
    <p:extLst>
      <p:ext uri="{BB962C8B-B14F-4D97-AF65-F5344CB8AC3E}">
        <p14:creationId xmlns:p14="http://schemas.microsoft.com/office/powerpoint/2010/main" val="349960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2F95C-6C06-40E9-A6B3-C3DE6AB680FE}"/>
              </a:ext>
            </a:extLst>
          </p:cNvPr>
          <p:cNvSpPr>
            <a:spLocks noGrp="1"/>
          </p:cNvSpPr>
          <p:nvPr>
            <p:ph type="title"/>
          </p:nvPr>
        </p:nvSpPr>
        <p:spPr>
          <a:xfrm>
            <a:off x="838199" y="365126"/>
            <a:ext cx="10732911" cy="684742"/>
          </a:xfrm>
        </p:spPr>
        <p:txBody>
          <a:bodyPr>
            <a:normAutofit/>
          </a:bodyPr>
          <a:lstStyle/>
          <a:p>
            <a:pPr algn="r"/>
            <a:r>
              <a:rPr lang="en-US" sz="1200" dirty="0">
                <a:latin typeface="Times New Roman" panose="02020603050405020304" pitchFamily="18" charset="0"/>
                <a:cs typeface="Times New Roman" panose="02020603050405020304" pitchFamily="18" charset="0"/>
              </a:rPr>
              <a:t>Continue….</a:t>
            </a:r>
          </a:p>
        </p:txBody>
      </p:sp>
      <p:graphicFrame>
        <p:nvGraphicFramePr>
          <p:cNvPr id="4" name="Content Placeholder 3">
            <a:extLst>
              <a:ext uri="{FF2B5EF4-FFF2-40B4-BE49-F238E27FC236}">
                <a16:creationId xmlns:a16="http://schemas.microsoft.com/office/drawing/2014/main" id="{F4895522-FE88-46F9-89D3-DBFB49A4BD28}"/>
              </a:ext>
            </a:extLst>
          </p:cNvPr>
          <p:cNvGraphicFramePr>
            <a:graphicFrameLocks noGrp="1"/>
          </p:cNvGraphicFramePr>
          <p:nvPr>
            <p:ph idx="1"/>
            <p:extLst>
              <p:ext uri="{D42A27DB-BD31-4B8C-83A1-F6EECF244321}">
                <p14:modId xmlns:p14="http://schemas.microsoft.com/office/powerpoint/2010/main" val="797505469"/>
              </p:ext>
            </p:extLst>
          </p:nvPr>
        </p:nvGraphicFramePr>
        <p:xfrm>
          <a:off x="1086343" y="832019"/>
          <a:ext cx="10484767" cy="3383280"/>
        </p:xfrm>
        <a:graphic>
          <a:graphicData uri="http://schemas.openxmlformats.org/drawingml/2006/table">
            <a:tbl>
              <a:tblPr firstRow="1" firstCol="1" lastRow="1" lastCol="1" bandRow="1" bandCol="1">
                <a:tableStyleId>{5C22544A-7EE6-4342-B048-85BDC9FD1C3A}</a:tableStyleId>
              </a:tblPr>
              <a:tblGrid>
                <a:gridCol w="642894">
                  <a:extLst>
                    <a:ext uri="{9D8B030D-6E8A-4147-A177-3AD203B41FA5}">
                      <a16:colId xmlns:a16="http://schemas.microsoft.com/office/drawing/2014/main" val="1469022435"/>
                    </a:ext>
                  </a:extLst>
                </a:gridCol>
                <a:gridCol w="2324148">
                  <a:extLst>
                    <a:ext uri="{9D8B030D-6E8A-4147-A177-3AD203B41FA5}">
                      <a16:colId xmlns:a16="http://schemas.microsoft.com/office/drawing/2014/main" val="1306006150"/>
                    </a:ext>
                  </a:extLst>
                </a:gridCol>
                <a:gridCol w="2115403">
                  <a:extLst>
                    <a:ext uri="{9D8B030D-6E8A-4147-A177-3AD203B41FA5}">
                      <a16:colId xmlns:a16="http://schemas.microsoft.com/office/drawing/2014/main" val="2134480139"/>
                    </a:ext>
                  </a:extLst>
                </a:gridCol>
                <a:gridCol w="1296537">
                  <a:extLst>
                    <a:ext uri="{9D8B030D-6E8A-4147-A177-3AD203B41FA5}">
                      <a16:colId xmlns:a16="http://schemas.microsoft.com/office/drawing/2014/main" val="1035133884"/>
                    </a:ext>
                  </a:extLst>
                </a:gridCol>
                <a:gridCol w="846162">
                  <a:extLst>
                    <a:ext uri="{9D8B030D-6E8A-4147-A177-3AD203B41FA5}">
                      <a16:colId xmlns:a16="http://schemas.microsoft.com/office/drawing/2014/main" val="3545743414"/>
                    </a:ext>
                  </a:extLst>
                </a:gridCol>
                <a:gridCol w="832513">
                  <a:extLst>
                    <a:ext uri="{9D8B030D-6E8A-4147-A177-3AD203B41FA5}">
                      <a16:colId xmlns:a16="http://schemas.microsoft.com/office/drawing/2014/main" val="1852267570"/>
                    </a:ext>
                  </a:extLst>
                </a:gridCol>
                <a:gridCol w="816099">
                  <a:extLst>
                    <a:ext uri="{9D8B030D-6E8A-4147-A177-3AD203B41FA5}">
                      <a16:colId xmlns:a16="http://schemas.microsoft.com/office/drawing/2014/main" val="1795376382"/>
                    </a:ext>
                  </a:extLst>
                </a:gridCol>
                <a:gridCol w="1611011">
                  <a:extLst>
                    <a:ext uri="{9D8B030D-6E8A-4147-A177-3AD203B41FA5}">
                      <a16:colId xmlns:a16="http://schemas.microsoft.com/office/drawing/2014/main" val="498490143"/>
                    </a:ext>
                  </a:extLst>
                </a:gridCol>
              </a:tblGrid>
              <a:tr h="318135">
                <a:tc>
                  <a:txBody>
                    <a:bodyPr/>
                    <a:lstStyle/>
                    <a:p>
                      <a:pPr marL="32385" marR="21590" algn="just">
                        <a:spcBef>
                          <a:spcPts val="675"/>
                        </a:spcBef>
                        <a:spcAft>
                          <a:spcPts val="0"/>
                        </a:spcAft>
                      </a:pPr>
                      <a:r>
                        <a:rPr lang="en-US" sz="1800" dirty="0">
                          <a:effectLst/>
                          <a:latin typeface="Times New Roman" panose="02020603050405020304" pitchFamily="18" charset="0"/>
                          <a:cs typeface="Times New Roman" panose="02020603050405020304" pitchFamily="18" charset="0"/>
                        </a:rPr>
                        <a:t>5.</a:t>
                      </a:r>
                      <a:endParaRPr lang="en-US" sz="18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gridSpan="7">
                  <a:txBody>
                    <a:bodyPr/>
                    <a:lstStyle/>
                    <a:p>
                      <a:pPr marL="71120" marR="0" algn="just">
                        <a:spcBef>
                          <a:spcPts val="675"/>
                        </a:spcBef>
                        <a:spcAft>
                          <a:spcPts val="0"/>
                        </a:spcAft>
                      </a:pPr>
                      <a:r>
                        <a:rPr lang="en-US" sz="1800" u="none" dirty="0">
                          <a:solidFill>
                            <a:schemeClr val="bg1"/>
                          </a:solidFill>
                          <a:effectLst/>
                          <a:latin typeface="Times New Roman" panose="02020603050405020304" pitchFamily="18" charset="0"/>
                          <a:cs typeface="Times New Roman" panose="02020603050405020304" pitchFamily="18" charset="0"/>
                        </a:rPr>
                        <a:t>SFR Calculations</a:t>
                      </a:r>
                      <a:endParaRPr lang="en-US" sz="1800" u="none" dirty="0">
                        <a:solidFill>
                          <a:schemeClr val="bg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92444939"/>
                  </a:ext>
                </a:extLst>
              </a:tr>
              <a:tr h="254000">
                <a:tc rowSpan="3">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p>
                    <a:p>
                      <a:pPr marL="0" marR="0" algn="ctr">
                        <a:spcBef>
                          <a:spcPts val="45"/>
                        </a:spcBef>
                        <a:spcAft>
                          <a:spcPts val="0"/>
                        </a:spcAft>
                      </a:pPr>
                      <a:r>
                        <a:rPr lang="en-US" sz="1600" dirty="0">
                          <a:effectLst/>
                          <a:latin typeface="Times New Roman" panose="02020603050405020304" pitchFamily="18" charset="0"/>
                          <a:cs typeface="Times New Roman" panose="02020603050405020304" pitchFamily="18" charset="0"/>
                        </a:rPr>
                        <a:t> </a:t>
                      </a:r>
                    </a:p>
                    <a:p>
                      <a:pPr marL="98425" marR="0" algn="ctr">
                        <a:spcBef>
                          <a:spcPts val="0"/>
                        </a:spcBef>
                        <a:spcAft>
                          <a:spcPts val="0"/>
                        </a:spcAft>
                      </a:pPr>
                      <a:r>
                        <a:rPr lang="en-US" sz="1600" dirty="0" err="1">
                          <a:effectLst/>
                          <a:latin typeface="Times New Roman" panose="02020603050405020304" pitchFamily="18" charset="0"/>
                          <a:cs typeface="Times New Roman" panose="02020603050405020304" pitchFamily="18" charset="0"/>
                        </a:rPr>
                        <a:t>S.No</a:t>
                      </a:r>
                      <a:r>
                        <a:rPr lang="en-US" sz="1600" dirty="0">
                          <a:effectLst/>
                          <a:latin typeface="Times New Roman" panose="02020603050405020304" pitchFamily="18" charset="0"/>
                          <a:cs typeface="Times New Roman" panose="02020603050405020304" pitchFamily="18" charset="0"/>
                        </a:rPr>
                        <a:t>.</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rowSpan="3">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p>
                    <a:p>
                      <a:pPr marL="0" marR="0" algn="ctr">
                        <a:spcBef>
                          <a:spcPts val="45"/>
                        </a:spcBef>
                        <a:spcAft>
                          <a:spcPts val="0"/>
                        </a:spcAft>
                      </a:pPr>
                      <a:r>
                        <a:rPr lang="en-US" sz="1600" dirty="0">
                          <a:effectLst/>
                          <a:latin typeface="Times New Roman" panose="02020603050405020304" pitchFamily="18" charset="0"/>
                          <a:cs typeface="Times New Roman" panose="02020603050405020304" pitchFamily="18" charset="0"/>
                        </a:rPr>
                        <a:t> </a:t>
                      </a:r>
                    </a:p>
                    <a:p>
                      <a:pPr marL="327025"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Parameter</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60000"/>
                        <a:lumOff val="40000"/>
                      </a:schemeClr>
                    </a:solidFill>
                  </a:tcPr>
                </a:tc>
                <a:tc rowSpan="3">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p>
                    <a:p>
                      <a:pPr marL="0" marR="0" algn="ctr">
                        <a:spcBef>
                          <a:spcPts val="45"/>
                        </a:spcBef>
                        <a:spcAft>
                          <a:spcPts val="0"/>
                        </a:spcAft>
                      </a:pPr>
                      <a:r>
                        <a:rPr lang="en-US" sz="1600" dirty="0">
                          <a:effectLst/>
                          <a:latin typeface="Times New Roman" panose="02020603050405020304" pitchFamily="18" charset="0"/>
                          <a:cs typeface="Times New Roman" panose="02020603050405020304" pitchFamily="18" charset="0"/>
                        </a:rPr>
                        <a:t> </a:t>
                      </a:r>
                    </a:p>
                    <a:p>
                      <a:pPr marL="17653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     Calculations</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60000"/>
                        <a:lumOff val="40000"/>
                      </a:schemeClr>
                    </a:solidFill>
                  </a:tcPr>
                </a:tc>
                <a:tc rowSpan="3">
                  <a:txBody>
                    <a:bodyPr/>
                    <a:lstStyle/>
                    <a:p>
                      <a:pPr marL="73660" marR="62865" algn="ctr">
                        <a:lnSpc>
                          <a:spcPct val="98000"/>
                        </a:lnSpc>
                        <a:spcBef>
                          <a:spcPts val="45"/>
                        </a:spcBef>
                        <a:spcAft>
                          <a:spcPts val="0"/>
                        </a:spcAft>
                      </a:pPr>
                      <a:r>
                        <a:rPr lang="en-US" sz="1600" dirty="0">
                          <a:effectLst/>
                          <a:latin typeface="Times New Roman" panose="02020603050405020304" pitchFamily="18" charset="0"/>
                          <a:cs typeface="Times New Roman" panose="02020603050405020304" pitchFamily="18" charset="0"/>
                        </a:rPr>
                        <a:t>Minimum Requirement</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60000"/>
                        <a:lumOff val="40000"/>
                      </a:schemeClr>
                    </a:solidFill>
                  </a:tcPr>
                </a:tc>
                <a:tc gridSpan="3">
                  <a:txBody>
                    <a:bodyPr/>
                    <a:lstStyle/>
                    <a:p>
                      <a:pPr marL="381000" marR="0" algn="ctr">
                        <a:spcBef>
                          <a:spcPts val="435"/>
                        </a:spcBef>
                        <a:spcAft>
                          <a:spcPts val="0"/>
                        </a:spcAft>
                      </a:pPr>
                      <a:r>
                        <a:rPr lang="en-US" sz="1400" dirty="0">
                          <a:effectLst/>
                          <a:latin typeface="Times New Roman" panose="02020603050405020304" pitchFamily="18" charset="0"/>
                          <a:cs typeface="Times New Roman" panose="02020603050405020304" pitchFamily="18" charset="0"/>
                        </a:rPr>
                        <a:t>Academic Year</a:t>
                      </a:r>
                      <a:endParaRPr lang="en-US" sz="14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60000"/>
                        <a:lumOff val="40000"/>
                      </a:schemeClr>
                    </a:solidFill>
                  </a:tcPr>
                </a:tc>
                <a:tc hMerge="1">
                  <a:txBody>
                    <a:bodyPr/>
                    <a:lstStyle/>
                    <a:p>
                      <a:endParaRPr lang="en-US"/>
                    </a:p>
                  </a:txBody>
                  <a:tcPr/>
                </a:tc>
                <a:tc hMerge="1">
                  <a:txBody>
                    <a:bodyPr/>
                    <a:lstStyle/>
                    <a:p>
                      <a:endParaRPr lang="en-US"/>
                    </a:p>
                  </a:txBody>
                  <a:tcPr/>
                </a:tc>
                <a:tc rowSpan="3">
                  <a:txBody>
                    <a:bodyPr/>
                    <a:lstStyle/>
                    <a:p>
                      <a:pPr marL="0" marR="0" algn="ctr">
                        <a:spcBef>
                          <a:spcPts val="55"/>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b="0" dirty="0">
                          <a:solidFill>
                            <a:schemeClr val="tx1"/>
                          </a:solidFill>
                          <a:effectLst/>
                          <a:latin typeface="Times New Roman" panose="02020603050405020304" pitchFamily="18" charset="0"/>
                          <a:cs typeface="Times New Roman" panose="02020603050405020304" pitchFamily="18" charset="0"/>
                        </a:rPr>
                        <a:t>Remarks of the Evaluator</a:t>
                      </a:r>
                    </a:p>
                  </a:txBody>
                  <a:tcPr marL="0" marR="0" marT="0" marB="0">
                    <a:solidFill>
                      <a:schemeClr val="accent1">
                        <a:lumMod val="60000"/>
                        <a:lumOff val="40000"/>
                      </a:schemeClr>
                    </a:solidFill>
                  </a:tcPr>
                </a:tc>
                <a:extLst>
                  <a:ext uri="{0D108BD9-81ED-4DB2-BD59-A6C34878D82A}">
                    <a16:rowId xmlns:a16="http://schemas.microsoft.com/office/drawing/2014/main" val="2654469425"/>
                  </a:ext>
                </a:extLst>
              </a:tr>
              <a:tr h="17272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67310" marR="0" algn="ctr">
                        <a:spcBef>
                          <a:spcPts val="45"/>
                        </a:spcBef>
                        <a:spcAft>
                          <a:spcPts val="0"/>
                        </a:spcAft>
                      </a:pPr>
                      <a:r>
                        <a:rPr lang="en-US" sz="1600" dirty="0">
                          <a:effectLst/>
                          <a:latin typeface="Times New Roman" panose="02020603050405020304" pitchFamily="18" charset="0"/>
                          <a:cs typeface="Times New Roman" panose="02020603050405020304" pitchFamily="18" charset="0"/>
                        </a:rPr>
                        <a:t>CAYm2</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60000"/>
                        <a:lumOff val="40000"/>
                      </a:schemeClr>
                    </a:solidFill>
                  </a:tcPr>
                </a:tc>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  CAYm1</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60000"/>
                        <a:lumOff val="40000"/>
                      </a:schemeClr>
                    </a:solidFill>
                  </a:tcPr>
                </a:tc>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 CAYm3</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60000"/>
                        <a:lumOff val="40000"/>
                      </a:schemeClr>
                    </a:solidFill>
                  </a:tcPr>
                </a:tc>
                <a:tc vMerge="1">
                  <a:txBody>
                    <a:bodyPr/>
                    <a:lstStyle/>
                    <a:p>
                      <a:endParaRPr lang="en-US"/>
                    </a:p>
                  </a:txBody>
                  <a:tcPr/>
                </a:tc>
                <a:extLst>
                  <a:ext uri="{0D108BD9-81ED-4DB2-BD59-A6C34878D82A}">
                    <a16:rowId xmlns:a16="http://schemas.microsoft.com/office/drawing/2014/main" val="2828774867"/>
                  </a:ext>
                </a:extLst>
              </a:tr>
              <a:tr h="34417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80645" marR="74930" algn="ctr">
                        <a:lnSpc>
                          <a:spcPts val="1095"/>
                        </a:lnSpc>
                        <a:spcBef>
                          <a:spcPts val="345"/>
                        </a:spcBef>
                        <a:spcAft>
                          <a:spcPts val="0"/>
                        </a:spcAft>
                      </a:pPr>
                      <a:r>
                        <a:rPr lang="en-US" sz="1600" dirty="0">
                          <a:effectLst/>
                          <a:latin typeface="Times New Roman" panose="02020603050405020304" pitchFamily="18" charset="0"/>
                          <a:cs typeface="Times New Roman" panose="02020603050405020304" pitchFamily="18" charset="0"/>
                        </a:rPr>
                        <a:t> </a:t>
                      </a:r>
                    </a:p>
                    <a:p>
                      <a:pPr marL="80645" marR="74930" algn="ctr">
                        <a:lnSpc>
                          <a:spcPts val="1095"/>
                        </a:lnSpc>
                        <a:spcBef>
                          <a:spcPts val="345"/>
                        </a:spcBef>
                        <a:spcAft>
                          <a:spcPts val="0"/>
                        </a:spcAft>
                      </a:pPr>
                      <a:r>
                        <a:rPr lang="en-US" sz="1600" dirty="0">
                          <a:effectLst/>
                          <a:latin typeface="Times New Roman" panose="02020603050405020304" pitchFamily="18" charset="0"/>
                          <a:cs typeface="Times New Roman" panose="02020603050405020304" pitchFamily="18" charset="0"/>
                        </a:rPr>
                        <a:t>2018-19</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60000"/>
                        <a:lumOff val="40000"/>
                      </a:schemeClr>
                    </a:solidFill>
                  </a:tcPr>
                </a:tc>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  2019-20</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60000"/>
                        <a:lumOff val="40000"/>
                      </a:schemeClr>
                    </a:solidFill>
                  </a:tcPr>
                </a:tc>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  2020-21</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60000"/>
                        <a:lumOff val="40000"/>
                      </a:schemeClr>
                    </a:solidFill>
                  </a:tcPr>
                </a:tc>
                <a:tc vMerge="1">
                  <a:txBody>
                    <a:bodyPr/>
                    <a:lstStyle/>
                    <a:p>
                      <a:endParaRPr lang="en-US"/>
                    </a:p>
                  </a:txBody>
                  <a:tcPr/>
                </a:tc>
                <a:extLst>
                  <a:ext uri="{0D108BD9-81ED-4DB2-BD59-A6C34878D82A}">
                    <a16:rowId xmlns:a16="http://schemas.microsoft.com/office/drawing/2014/main" val="928384134"/>
                  </a:ext>
                </a:extLst>
              </a:tr>
              <a:tr h="1856105">
                <a:tc>
                  <a:txBody>
                    <a:bodyPr/>
                    <a:lstStyle/>
                    <a:p>
                      <a:pPr marL="0" marR="0" algn="just">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p>
                    <a:p>
                      <a:pPr marL="0" marR="0" algn="just">
                        <a:spcBef>
                          <a:spcPts val="0"/>
                        </a:spcBef>
                        <a:spcAft>
                          <a:spcPts val="0"/>
                        </a:spcAft>
                      </a:pPr>
                      <a:r>
                        <a:rPr lang="en-US" sz="1600" dirty="0">
                          <a:effectLst/>
                          <a:latin typeface="Times New Roman" panose="02020603050405020304" pitchFamily="18" charset="0"/>
                          <a:cs typeface="Times New Roman" panose="02020603050405020304" pitchFamily="18" charset="0"/>
                        </a:rPr>
                        <a:t>   5a.</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71120" marR="156845" algn="just">
                        <a:spcBef>
                          <a:spcPts val="725"/>
                        </a:spcBef>
                        <a:spcAft>
                          <a:spcPts val="0"/>
                        </a:spcAft>
                        <a:tabLst>
                          <a:tab pos="578485" algn="l"/>
                          <a:tab pos="761365" algn="l"/>
                          <a:tab pos="820420" algn="l"/>
                          <a:tab pos="962660" algn="l"/>
                          <a:tab pos="997585" algn="l"/>
                        </a:tabLst>
                      </a:pPr>
                      <a:r>
                        <a:rPr lang="en-US" sz="1600" dirty="0">
                          <a:solidFill>
                            <a:schemeClr val="tx1"/>
                          </a:solidFill>
                          <a:effectLst/>
                          <a:latin typeface="Times New Roman" panose="02020603050405020304" pitchFamily="18" charset="0"/>
                          <a:cs typeface="Times New Roman" panose="02020603050405020304" pitchFamily="18" charset="0"/>
                        </a:rPr>
                        <a:t>Total </a:t>
                      </a:r>
                      <a:r>
                        <a:rPr lang="en-US" sz="1600" spc="-15" dirty="0">
                          <a:solidFill>
                            <a:schemeClr val="tx1"/>
                          </a:solidFill>
                          <a:effectLst/>
                          <a:latin typeface="Times New Roman" panose="02020603050405020304" pitchFamily="18" charset="0"/>
                          <a:cs typeface="Times New Roman" panose="02020603050405020304" pitchFamily="18" charset="0"/>
                        </a:rPr>
                        <a:t>number </a:t>
                      </a:r>
                      <a:r>
                        <a:rPr lang="en-US" sz="1600" spc="-20" dirty="0">
                          <a:solidFill>
                            <a:schemeClr val="tx1"/>
                          </a:solidFill>
                          <a:effectLst/>
                          <a:latin typeface="Times New Roman" panose="02020603050405020304" pitchFamily="18" charset="0"/>
                          <a:cs typeface="Times New Roman" panose="02020603050405020304" pitchFamily="18" charset="0"/>
                        </a:rPr>
                        <a:t>of </a:t>
                      </a:r>
                      <a:r>
                        <a:rPr lang="en-US" sz="1600" dirty="0">
                          <a:solidFill>
                            <a:schemeClr val="tx1"/>
                          </a:solidFill>
                          <a:effectLst/>
                          <a:latin typeface="Times New Roman" panose="02020603050405020304" pitchFamily="18" charset="0"/>
                          <a:cs typeface="Times New Roman" panose="02020603050405020304" pitchFamily="18" charset="0"/>
                        </a:rPr>
                        <a:t>sanctioned intake at UG + Actual </a:t>
                      </a:r>
                      <a:r>
                        <a:rPr lang="en-US" sz="1600" spc="-15" dirty="0">
                          <a:solidFill>
                            <a:schemeClr val="tx1"/>
                          </a:solidFill>
                          <a:effectLst/>
                          <a:latin typeface="Times New Roman" panose="02020603050405020304" pitchFamily="18" charset="0"/>
                          <a:cs typeface="Times New Roman" panose="02020603050405020304" pitchFamily="18" charset="0"/>
                        </a:rPr>
                        <a:t>admitted </a:t>
                      </a:r>
                      <a:r>
                        <a:rPr lang="en-US" sz="1600" dirty="0">
                          <a:solidFill>
                            <a:schemeClr val="tx1"/>
                          </a:solidFill>
                          <a:effectLst/>
                          <a:latin typeface="Times New Roman" panose="02020603050405020304" pitchFamily="18" charset="0"/>
                          <a:cs typeface="Times New Roman" panose="02020603050405020304" pitchFamily="18" charset="0"/>
                        </a:rPr>
                        <a:t>lateral </a:t>
                      </a:r>
                      <a:r>
                        <a:rPr lang="en-US" sz="1600" spc="-25" dirty="0">
                          <a:solidFill>
                            <a:schemeClr val="tx1"/>
                          </a:solidFill>
                          <a:effectLst/>
                          <a:latin typeface="Times New Roman" panose="02020603050405020304" pitchFamily="18" charset="0"/>
                          <a:cs typeface="Times New Roman" panose="02020603050405020304" pitchFamily="18" charset="0"/>
                        </a:rPr>
                        <a:t>entry </a:t>
                      </a:r>
                      <a:r>
                        <a:rPr lang="en-US" sz="1600" dirty="0">
                          <a:solidFill>
                            <a:schemeClr val="tx1"/>
                          </a:solidFill>
                          <a:effectLst/>
                          <a:latin typeface="Times New Roman" panose="02020603050405020304" pitchFamily="18" charset="0"/>
                          <a:cs typeface="Times New Roman" panose="02020603050405020304" pitchFamily="18" charset="0"/>
                        </a:rPr>
                        <a:t>students + </a:t>
                      </a:r>
                      <a:r>
                        <a:rPr lang="en-US" sz="1600" spc="-75" dirty="0">
                          <a:solidFill>
                            <a:schemeClr val="tx1"/>
                          </a:solidFill>
                          <a:effectLst/>
                          <a:latin typeface="Times New Roman" panose="02020603050405020304" pitchFamily="18" charset="0"/>
                          <a:cs typeface="Times New Roman" panose="02020603050405020304" pitchFamily="18" charset="0"/>
                        </a:rPr>
                        <a:t>PG </a:t>
                      </a:r>
                      <a:r>
                        <a:rPr lang="en-US" sz="1600" dirty="0">
                          <a:solidFill>
                            <a:schemeClr val="tx1"/>
                          </a:solidFill>
                          <a:effectLst/>
                          <a:latin typeface="Times New Roman" panose="02020603050405020304" pitchFamily="18" charset="0"/>
                          <a:cs typeface="Times New Roman" panose="02020603050405020304" pitchFamily="18" charset="0"/>
                        </a:rPr>
                        <a:t>level </a:t>
                      </a:r>
                      <a:r>
                        <a:rPr lang="en-US" sz="1600" spc="-10" dirty="0">
                          <a:solidFill>
                            <a:schemeClr val="tx1"/>
                          </a:solidFill>
                          <a:effectLst/>
                          <a:latin typeface="Times New Roman" panose="02020603050405020304" pitchFamily="18" charset="0"/>
                          <a:cs typeface="Times New Roman" panose="02020603050405020304" pitchFamily="18" charset="0"/>
                        </a:rPr>
                        <a:t>for </a:t>
                      </a:r>
                      <a:r>
                        <a:rPr lang="en-US" sz="1600" spc="-45" dirty="0">
                          <a:solidFill>
                            <a:schemeClr val="tx1"/>
                          </a:solidFill>
                          <a:effectLst/>
                          <a:latin typeface="Times New Roman" panose="02020603050405020304" pitchFamily="18" charset="0"/>
                          <a:cs typeface="Times New Roman" panose="02020603050405020304" pitchFamily="18" charset="0"/>
                        </a:rPr>
                        <a:t>the </a:t>
                      </a:r>
                      <a:r>
                        <a:rPr lang="en-US" sz="1600" dirty="0">
                          <a:solidFill>
                            <a:schemeClr val="tx1"/>
                          </a:solidFill>
                          <a:effectLst/>
                          <a:latin typeface="Times New Roman" panose="02020603050405020304" pitchFamily="18" charset="0"/>
                          <a:cs typeface="Times New Roman" panose="02020603050405020304" pitchFamily="18" charset="0"/>
                        </a:rPr>
                        <a:t>previous	 </a:t>
                      </a:r>
                      <a:r>
                        <a:rPr lang="en-US" sz="1600" spc="-25" dirty="0">
                          <a:solidFill>
                            <a:schemeClr val="tx1"/>
                          </a:solidFill>
                          <a:effectLst/>
                          <a:latin typeface="Times New Roman" panose="02020603050405020304" pitchFamily="18" charset="0"/>
                          <a:cs typeface="Times New Roman" panose="02020603050405020304" pitchFamily="18" charset="0"/>
                        </a:rPr>
                        <a:t>three </a:t>
                      </a:r>
                      <a:r>
                        <a:rPr lang="en-US" sz="1600" dirty="0">
                          <a:solidFill>
                            <a:schemeClr val="tx1"/>
                          </a:solidFill>
                          <a:effectLst/>
                          <a:latin typeface="Times New Roman" panose="02020603050405020304" pitchFamily="18" charset="0"/>
                          <a:cs typeface="Times New Roman" panose="02020603050405020304" pitchFamily="18" charset="0"/>
                        </a:rPr>
                        <a:t>academic	 </a:t>
                      </a:r>
                      <a:r>
                        <a:rPr lang="en-US" sz="1600" spc="-25" dirty="0">
                          <a:solidFill>
                            <a:schemeClr val="tx1"/>
                          </a:solidFill>
                          <a:effectLst/>
                          <a:latin typeface="Times New Roman" panose="02020603050405020304" pitchFamily="18" charset="0"/>
                          <a:cs typeface="Times New Roman" panose="02020603050405020304" pitchFamily="18" charset="0"/>
                        </a:rPr>
                        <a:t>years </a:t>
                      </a:r>
                      <a:r>
                        <a:rPr lang="en-US" sz="1600" dirty="0">
                          <a:solidFill>
                            <a:schemeClr val="tx1"/>
                          </a:solidFill>
                          <a:effectLst/>
                          <a:latin typeface="Times New Roman" panose="02020603050405020304" pitchFamily="18" charset="0"/>
                          <a:cs typeface="Times New Roman" panose="02020603050405020304" pitchFamily="18" charset="0"/>
                        </a:rPr>
                        <a:t>including </a:t>
                      </a:r>
                      <a:r>
                        <a:rPr lang="en-US" sz="1600" spc="-45" dirty="0">
                          <a:solidFill>
                            <a:schemeClr val="tx1"/>
                          </a:solidFill>
                          <a:effectLst/>
                          <a:latin typeface="Times New Roman" panose="02020603050405020304" pitchFamily="18" charset="0"/>
                          <a:cs typeface="Times New Roman" panose="02020603050405020304" pitchFamily="18" charset="0"/>
                        </a:rPr>
                        <a:t>the </a:t>
                      </a:r>
                      <a:r>
                        <a:rPr lang="en-US" sz="1600" dirty="0">
                          <a:solidFill>
                            <a:schemeClr val="tx1"/>
                          </a:solidFill>
                          <a:effectLst/>
                          <a:latin typeface="Times New Roman" panose="02020603050405020304" pitchFamily="18" charset="0"/>
                          <a:cs typeface="Times New Roman" panose="02020603050405020304" pitchFamily="18" charset="0"/>
                        </a:rPr>
                        <a:t>current academic</a:t>
                      </a:r>
                      <a:r>
                        <a:rPr lang="en-US" sz="1600" spc="-30" dirty="0">
                          <a:solidFill>
                            <a:schemeClr val="tx1"/>
                          </a:solidFill>
                          <a:effectLst/>
                          <a:latin typeface="Times New Roman" panose="02020603050405020304" pitchFamily="18" charset="0"/>
                          <a:cs typeface="Times New Roman" panose="02020603050405020304" pitchFamily="18" charset="0"/>
                        </a:rPr>
                        <a:t> </a:t>
                      </a:r>
                      <a:r>
                        <a:rPr lang="en-US" sz="1600" dirty="0">
                          <a:solidFill>
                            <a:schemeClr val="tx1"/>
                          </a:solidFill>
                          <a:effectLst/>
                          <a:latin typeface="Times New Roman" panose="02020603050405020304" pitchFamily="18" charset="0"/>
                          <a:cs typeface="Times New Roman" panose="02020603050405020304" pitchFamily="18" charset="0"/>
                        </a:rPr>
                        <a:t>year</a:t>
                      </a:r>
                      <a:endParaRPr lang="en-US" sz="160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tx2">
                        <a:lumMod val="20000"/>
                        <a:lumOff val="80000"/>
                      </a:schemeClr>
                    </a:solidFill>
                  </a:tcPr>
                </a:tc>
                <a:tc>
                  <a:txBody>
                    <a:bodyPr/>
                    <a:lstStyle/>
                    <a:p>
                      <a:pPr marL="67310" marR="38100" algn="just">
                        <a:spcBef>
                          <a:spcPts val="5"/>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Total No. </a:t>
                      </a:r>
                      <a:r>
                        <a:rPr lang="en-US" sz="1600" spc="-60" dirty="0">
                          <a:solidFill>
                            <a:schemeClr val="tx1"/>
                          </a:solidFill>
                          <a:effectLst/>
                          <a:latin typeface="Times New Roman" panose="02020603050405020304" pitchFamily="18" charset="0"/>
                          <a:cs typeface="Times New Roman" panose="02020603050405020304" pitchFamily="18" charset="0"/>
                        </a:rPr>
                        <a:t>of </a:t>
                      </a:r>
                      <a:r>
                        <a:rPr lang="en-US" sz="1600" dirty="0">
                          <a:solidFill>
                            <a:schemeClr val="tx1"/>
                          </a:solidFill>
                          <a:effectLst/>
                          <a:latin typeface="Times New Roman" panose="02020603050405020304" pitchFamily="18" charset="0"/>
                          <a:cs typeface="Times New Roman" panose="02020603050405020304" pitchFamily="18" charset="0"/>
                        </a:rPr>
                        <a:t>Students in </a:t>
                      </a:r>
                      <a:r>
                        <a:rPr lang="en-US" sz="1600" spc="-15" dirty="0">
                          <a:solidFill>
                            <a:schemeClr val="tx1"/>
                          </a:solidFill>
                          <a:effectLst/>
                          <a:latin typeface="Times New Roman" panose="02020603050405020304" pitchFamily="18" charset="0"/>
                          <a:cs typeface="Times New Roman" panose="02020603050405020304" pitchFamily="18" charset="0"/>
                        </a:rPr>
                        <a:t>the </a:t>
                      </a:r>
                      <a:r>
                        <a:rPr lang="en-US" sz="1600" dirty="0">
                          <a:solidFill>
                            <a:schemeClr val="tx1"/>
                          </a:solidFill>
                          <a:effectLst/>
                          <a:latin typeface="Times New Roman" panose="02020603050405020304" pitchFamily="18" charset="0"/>
                          <a:cs typeface="Times New Roman" panose="02020603050405020304" pitchFamily="18" charset="0"/>
                        </a:rPr>
                        <a:t>Department </a:t>
                      </a:r>
                      <a:r>
                        <a:rPr lang="en-US" sz="1600" spc="240" dirty="0">
                          <a:solidFill>
                            <a:schemeClr val="tx1"/>
                          </a:solidFill>
                          <a:effectLst/>
                          <a:latin typeface="Times New Roman" panose="02020603050405020304" pitchFamily="18" charset="0"/>
                          <a:cs typeface="Times New Roman" panose="02020603050405020304" pitchFamily="18" charset="0"/>
                        </a:rPr>
                        <a:t> </a:t>
                      </a:r>
                      <a:r>
                        <a:rPr lang="en-US" sz="1600" spc="-20" dirty="0">
                          <a:solidFill>
                            <a:schemeClr val="tx1"/>
                          </a:solidFill>
                          <a:effectLst/>
                          <a:latin typeface="Times New Roman" panose="02020603050405020304" pitchFamily="18" charset="0"/>
                          <a:cs typeface="Times New Roman" panose="02020603050405020304" pitchFamily="18" charset="0"/>
                        </a:rPr>
                        <a:t>(S) </a:t>
                      </a:r>
                      <a:r>
                        <a:rPr lang="en-US" sz="1600" dirty="0">
                          <a:solidFill>
                            <a:schemeClr val="tx1"/>
                          </a:solidFill>
                          <a:effectLst/>
                          <a:latin typeface="Times New Roman" panose="02020603050405020304" pitchFamily="18" charset="0"/>
                          <a:cs typeface="Times New Roman" panose="02020603050405020304" pitchFamily="18" charset="0"/>
                        </a:rPr>
                        <a:t>=UG1 + UG2 + </a:t>
                      </a:r>
                      <a:r>
                        <a:rPr lang="en-US" sz="1600" dirty="0" err="1">
                          <a:solidFill>
                            <a:schemeClr val="tx1"/>
                          </a:solidFill>
                          <a:effectLst/>
                          <a:latin typeface="Times New Roman" panose="02020603050405020304" pitchFamily="18" charset="0"/>
                          <a:cs typeface="Times New Roman" panose="02020603050405020304" pitchFamily="18" charset="0"/>
                        </a:rPr>
                        <a:t>Ugn</a:t>
                      </a:r>
                      <a:r>
                        <a:rPr lang="en-US" sz="1600" dirty="0">
                          <a:solidFill>
                            <a:schemeClr val="tx1"/>
                          </a:solidFill>
                          <a:effectLst/>
                          <a:latin typeface="Times New Roman" panose="02020603050405020304" pitchFamily="18" charset="0"/>
                          <a:cs typeface="Times New Roman" panose="02020603050405020304" pitchFamily="18" charset="0"/>
                        </a:rPr>
                        <a:t> </a:t>
                      </a:r>
                      <a:r>
                        <a:rPr lang="en-US" sz="1600" spc="-90" dirty="0">
                          <a:solidFill>
                            <a:schemeClr val="tx1"/>
                          </a:solidFill>
                          <a:effectLst/>
                          <a:latin typeface="Times New Roman" panose="02020603050405020304" pitchFamily="18" charset="0"/>
                          <a:cs typeface="Times New Roman" panose="02020603050405020304" pitchFamily="18" charset="0"/>
                        </a:rPr>
                        <a:t>+ </a:t>
                      </a:r>
                      <a:r>
                        <a:rPr lang="en-US" sz="1600" dirty="0">
                          <a:solidFill>
                            <a:schemeClr val="tx1"/>
                          </a:solidFill>
                          <a:effectLst/>
                          <a:latin typeface="Times New Roman" panose="02020603050405020304" pitchFamily="18" charset="0"/>
                          <a:cs typeface="Times New Roman" panose="02020603050405020304" pitchFamily="18" charset="0"/>
                        </a:rPr>
                        <a:t>PG1 +</a:t>
                      </a:r>
                      <a:r>
                        <a:rPr lang="en-US" sz="1600" dirty="0" err="1">
                          <a:solidFill>
                            <a:schemeClr val="tx1"/>
                          </a:solidFill>
                          <a:effectLst/>
                          <a:latin typeface="Times New Roman" panose="02020603050405020304" pitchFamily="18" charset="0"/>
                          <a:cs typeface="Times New Roman" panose="02020603050405020304" pitchFamily="18" charset="0"/>
                        </a:rPr>
                        <a:t>PGm</a:t>
                      </a:r>
                      <a:endParaRPr lang="en-US" sz="160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tx2">
                        <a:lumMod val="20000"/>
                        <a:lumOff val="80000"/>
                      </a:schemeClr>
                    </a:solidFill>
                  </a:tcPr>
                </a:tc>
                <a:tc>
                  <a:txBody>
                    <a:bodyPr/>
                    <a:lstStyle/>
                    <a:p>
                      <a:pPr marL="0" marR="0" algn="just">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p>
                    <a:p>
                      <a:pPr marL="0" marR="0" algn="just">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p>
                    <a:p>
                      <a:pPr marL="0" marR="0" algn="just">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p>
                    <a:p>
                      <a:pPr marL="0" marR="0" algn="just">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p>
                    <a:p>
                      <a:pPr marL="0" marR="0" algn="just">
                        <a:spcBef>
                          <a:spcPts val="40"/>
                        </a:spcBef>
                        <a:spcAft>
                          <a:spcPts val="0"/>
                        </a:spcAft>
                      </a:pPr>
                      <a:r>
                        <a:rPr lang="en-US" sz="1600" dirty="0">
                          <a:effectLst/>
                          <a:latin typeface="Times New Roman" panose="02020603050405020304" pitchFamily="18" charset="0"/>
                          <a:cs typeface="Times New Roman" panose="02020603050405020304" pitchFamily="18" charset="0"/>
                        </a:rPr>
                        <a:t> </a:t>
                      </a:r>
                    </a:p>
                    <a:p>
                      <a:pPr marL="8890" marR="0" algn="just">
                        <a:spcBef>
                          <a:spcPts val="0"/>
                        </a:spcBef>
                        <a:spcAft>
                          <a:spcPts val="0"/>
                        </a:spcAft>
                      </a:pPr>
                      <a:r>
                        <a:rPr lang="en-US" sz="1600" dirty="0">
                          <a:effectLst/>
                          <a:latin typeface="Times New Roman" panose="02020603050405020304" pitchFamily="18" charset="0"/>
                          <a:cs typeface="Times New Roman" panose="02020603050405020304" pitchFamily="18" charset="0"/>
                        </a:rPr>
                        <a:t>-</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tx2">
                        <a:lumMod val="20000"/>
                        <a:lumOff val="80000"/>
                      </a:schemeClr>
                    </a:solidFill>
                  </a:tcPr>
                </a:tc>
                <a:tc>
                  <a:txBody>
                    <a:bodyPr/>
                    <a:lstStyle/>
                    <a:p>
                      <a:pPr marL="0" marR="0" algn="just">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tx2">
                        <a:lumMod val="20000"/>
                        <a:lumOff val="80000"/>
                      </a:schemeClr>
                    </a:solidFill>
                  </a:tcPr>
                </a:tc>
                <a:tc>
                  <a:txBody>
                    <a:bodyPr/>
                    <a:lstStyle/>
                    <a:p>
                      <a:pPr marL="0" marR="0" algn="just">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tx2">
                        <a:lumMod val="20000"/>
                        <a:lumOff val="80000"/>
                      </a:schemeClr>
                    </a:solidFill>
                  </a:tcPr>
                </a:tc>
                <a:tc>
                  <a:txBody>
                    <a:bodyPr/>
                    <a:lstStyle/>
                    <a:p>
                      <a:pPr marL="0" marR="0" algn="just">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tx2">
                        <a:lumMod val="20000"/>
                        <a:lumOff val="80000"/>
                      </a:schemeClr>
                    </a:solidFill>
                  </a:tcPr>
                </a:tc>
                <a:tc>
                  <a:txBody>
                    <a:bodyPr/>
                    <a:lstStyle/>
                    <a:p>
                      <a:pPr marL="0" marR="0" algn="just">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tx2">
                        <a:lumMod val="20000"/>
                        <a:lumOff val="80000"/>
                      </a:schemeClr>
                    </a:solidFill>
                  </a:tcPr>
                </a:tc>
                <a:extLst>
                  <a:ext uri="{0D108BD9-81ED-4DB2-BD59-A6C34878D82A}">
                    <a16:rowId xmlns:a16="http://schemas.microsoft.com/office/drawing/2014/main" val="4053470102"/>
                  </a:ext>
                </a:extLst>
              </a:tr>
              <a:tr h="272415">
                <a:tc gridSpan="8">
                  <a:txBody>
                    <a:bodyPr/>
                    <a:lstStyle/>
                    <a:p>
                      <a:pPr marL="116840" marR="0" algn="just">
                        <a:spcBef>
                          <a:spcPts val="94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Students of all UG Programs from 2nd years onwards</a:t>
                      </a:r>
                      <a:endParaRPr lang="en-US" sz="160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tx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23029630"/>
                  </a:ext>
                </a:extLst>
              </a:tr>
            </a:tbl>
          </a:graphicData>
        </a:graphic>
      </p:graphicFrame>
      <p:graphicFrame>
        <p:nvGraphicFramePr>
          <p:cNvPr id="5" name="Table 4">
            <a:extLst>
              <a:ext uri="{FF2B5EF4-FFF2-40B4-BE49-F238E27FC236}">
                <a16:creationId xmlns:a16="http://schemas.microsoft.com/office/drawing/2014/main" id="{3211BE64-3E7B-4720-A289-9D2CDF0B8E27}"/>
              </a:ext>
            </a:extLst>
          </p:cNvPr>
          <p:cNvGraphicFramePr>
            <a:graphicFrameLocks noGrp="1"/>
          </p:cNvGraphicFramePr>
          <p:nvPr>
            <p:extLst>
              <p:ext uri="{D42A27DB-BD31-4B8C-83A1-F6EECF244321}">
                <p14:modId xmlns:p14="http://schemas.microsoft.com/office/powerpoint/2010/main" val="3459376705"/>
              </p:ext>
            </p:extLst>
          </p:nvPr>
        </p:nvGraphicFramePr>
        <p:xfrm>
          <a:off x="1086342" y="4199792"/>
          <a:ext cx="10484767" cy="1706880"/>
        </p:xfrm>
        <a:graphic>
          <a:graphicData uri="http://schemas.openxmlformats.org/drawingml/2006/table">
            <a:tbl>
              <a:tblPr firstRow="1" firstCol="1" lastRow="1" lastCol="1" bandRow="1" bandCol="1">
                <a:tableStyleId>{5C22544A-7EE6-4342-B048-85BDC9FD1C3A}</a:tableStyleId>
              </a:tblPr>
              <a:tblGrid>
                <a:gridCol w="652146">
                  <a:extLst>
                    <a:ext uri="{9D8B030D-6E8A-4147-A177-3AD203B41FA5}">
                      <a16:colId xmlns:a16="http://schemas.microsoft.com/office/drawing/2014/main" val="2928497224"/>
                    </a:ext>
                  </a:extLst>
                </a:gridCol>
                <a:gridCol w="2314897">
                  <a:extLst>
                    <a:ext uri="{9D8B030D-6E8A-4147-A177-3AD203B41FA5}">
                      <a16:colId xmlns:a16="http://schemas.microsoft.com/office/drawing/2014/main" val="3629004828"/>
                    </a:ext>
                  </a:extLst>
                </a:gridCol>
                <a:gridCol w="2156346">
                  <a:extLst>
                    <a:ext uri="{9D8B030D-6E8A-4147-A177-3AD203B41FA5}">
                      <a16:colId xmlns:a16="http://schemas.microsoft.com/office/drawing/2014/main" val="2996668525"/>
                    </a:ext>
                  </a:extLst>
                </a:gridCol>
                <a:gridCol w="1228299">
                  <a:extLst>
                    <a:ext uri="{9D8B030D-6E8A-4147-A177-3AD203B41FA5}">
                      <a16:colId xmlns:a16="http://schemas.microsoft.com/office/drawing/2014/main" val="4085887455"/>
                    </a:ext>
                  </a:extLst>
                </a:gridCol>
                <a:gridCol w="873457">
                  <a:extLst>
                    <a:ext uri="{9D8B030D-6E8A-4147-A177-3AD203B41FA5}">
                      <a16:colId xmlns:a16="http://schemas.microsoft.com/office/drawing/2014/main" val="2976542470"/>
                    </a:ext>
                  </a:extLst>
                </a:gridCol>
                <a:gridCol w="805217">
                  <a:extLst>
                    <a:ext uri="{9D8B030D-6E8A-4147-A177-3AD203B41FA5}">
                      <a16:colId xmlns:a16="http://schemas.microsoft.com/office/drawing/2014/main" val="3314699593"/>
                    </a:ext>
                  </a:extLst>
                </a:gridCol>
                <a:gridCol w="873962">
                  <a:extLst>
                    <a:ext uri="{9D8B030D-6E8A-4147-A177-3AD203B41FA5}">
                      <a16:colId xmlns:a16="http://schemas.microsoft.com/office/drawing/2014/main" val="3986595260"/>
                    </a:ext>
                  </a:extLst>
                </a:gridCol>
                <a:gridCol w="1580443">
                  <a:extLst>
                    <a:ext uri="{9D8B030D-6E8A-4147-A177-3AD203B41FA5}">
                      <a16:colId xmlns:a16="http://schemas.microsoft.com/office/drawing/2014/main" val="1412138169"/>
                    </a:ext>
                  </a:extLst>
                </a:gridCol>
              </a:tblGrid>
              <a:tr h="1435735">
                <a:tc>
                  <a:txBody>
                    <a:bodyPr/>
                    <a:lstStyle/>
                    <a:p>
                      <a:pPr marL="0" marR="0">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p>
                    <a:p>
                      <a:pPr marL="0" marR="0">
                        <a:spcBef>
                          <a:spcPts val="0"/>
                        </a:spcBef>
                        <a:spcAft>
                          <a:spcPts val="0"/>
                        </a:spcAft>
                      </a:pPr>
                      <a:r>
                        <a:rPr lang="en-US" sz="1600" b="1" dirty="0">
                          <a:solidFill>
                            <a:schemeClr val="bg1"/>
                          </a:solidFill>
                          <a:effectLst/>
                          <a:latin typeface="Times New Roman" panose="02020603050405020304" pitchFamily="18" charset="0"/>
                          <a:cs typeface="Times New Roman" panose="02020603050405020304" pitchFamily="18" charset="0"/>
                        </a:rPr>
                        <a:t>  5b.</a:t>
                      </a:r>
                      <a:endParaRPr lang="en-US" sz="1600" b="1" dirty="0">
                        <a:solidFill>
                          <a:schemeClr val="bg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71120" marR="53340" algn="just">
                        <a:spcBef>
                          <a:spcPts val="700"/>
                        </a:spcBef>
                        <a:spcAft>
                          <a:spcPts val="0"/>
                        </a:spcAft>
                        <a:tabLst>
                          <a:tab pos="768985" algn="l"/>
                          <a:tab pos="1079500" algn="l"/>
                        </a:tabLst>
                      </a:pPr>
                      <a:r>
                        <a:rPr lang="en-US" sz="1600" b="0" dirty="0">
                          <a:solidFill>
                            <a:schemeClr val="tx1"/>
                          </a:solidFill>
                          <a:effectLst/>
                          <a:latin typeface="Times New Roman" panose="02020603050405020304" pitchFamily="18" charset="0"/>
                          <a:cs typeface="Times New Roman" panose="02020603050405020304" pitchFamily="18" charset="0"/>
                        </a:rPr>
                        <a:t>The </a:t>
                      </a:r>
                      <a:r>
                        <a:rPr lang="en-US" sz="1600" b="0" spc="-20" dirty="0">
                          <a:solidFill>
                            <a:schemeClr val="tx1"/>
                          </a:solidFill>
                          <a:effectLst/>
                          <a:latin typeface="Times New Roman" panose="02020603050405020304" pitchFamily="18" charset="0"/>
                          <a:cs typeface="Times New Roman" panose="02020603050405020304" pitchFamily="18" charset="0"/>
                        </a:rPr>
                        <a:t>student </a:t>
                      </a:r>
                      <a:r>
                        <a:rPr lang="en-US" sz="1600" b="0" dirty="0">
                          <a:solidFill>
                            <a:schemeClr val="tx1"/>
                          </a:solidFill>
                          <a:effectLst/>
                          <a:latin typeface="Times New Roman" panose="02020603050405020304" pitchFamily="18" charset="0"/>
                          <a:cs typeface="Times New Roman" panose="02020603050405020304" pitchFamily="18" charset="0"/>
                        </a:rPr>
                        <a:t>faculty ratio </a:t>
                      </a:r>
                      <a:r>
                        <a:rPr lang="en-US" sz="1600" b="0" spc="-35" dirty="0">
                          <a:solidFill>
                            <a:schemeClr val="tx1"/>
                          </a:solidFill>
                          <a:effectLst/>
                          <a:latin typeface="Times New Roman" panose="02020603050405020304" pitchFamily="18" charset="0"/>
                          <a:cs typeface="Times New Roman" panose="02020603050405020304" pitchFamily="18" charset="0"/>
                        </a:rPr>
                        <a:t>(SFR) </a:t>
                      </a:r>
                      <a:r>
                        <a:rPr lang="en-US" sz="1600" b="0" dirty="0">
                          <a:solidFill>
                            <a:schemeClr val="tx1"/>
                          </a:solidFill>
                          <a:effectLst/>
                          <a:latin typeface="Times New Roman" panose="02020603050405020304" pitchFamily="18" charset="0"/>
                          <a:cs typeface="Times New Roman" panose="02020603050405020304" pitchFamily="18" charset="0"/>
                        </a:rPr>
                        <a:t>in the department averaged </a:t>
                      </a:r>
                      <a:r>
                        <a:rPr lang="en-US" sz="1600" b="0" spc="-25" dirty="0">
                          <a:solidFill>
                            <a:schemeClr val="tx1"/>
                          </a:solidFill>
                          <a:effectLst/>
                          <a:latin typeface="Times New Roman" panose="02020603050405020304" pitchFamily="18" charset="0"/>
                          <a:cs typeface="Times New Roman" panose="02020603050405020304" pitchFamily="18" charset="0"/>
                        </a:rPr>
                        <a:t>for </a:t>
                      </a:r>
                      <a:r>
                        <a:rPr lang="en-US" sz="1600" b="0" dirty="0">
                          <a:solidFill>
                            <a:schemeClr val="tx1"/>
                          </a:solidFill>
                          <a:effectLst/>
                          <a:latin typeface="Times New Roman" panose="02020603050405020304" pitchFamily="18" charset="0"/>
                          <a:cs typeface="Times New Roman" panose="02020603050405020304" pitchFamily="18" charset="0"/>
                        </a:rPr>
                        <a:t>previous  three academic  years</a:t>
                      </a:r>
                    </a:p>
                    <a:p>
                      <a:pPr marL="71120" marR="59690" algn="just">
                        <a:spcBef>
                          <a:spcPts val="45"/>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Including the current academic year.</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tx2">
                        <a:lumMod val="20000"/>
                        <a:lumOff val="80000"/>
                      </a:schemeClr>
                    </a:solidFill>
                  </a:tcPr>
                </a:tc>
                <a:tc>
                  <a:txBody>
                    <a:bodyPr/>
                    <a:lstStyle/>
                    <a:p>
                      <a:pPr marL="0" marR="0">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SFR = S/F,</a:t>
                      </a:r>
                    </a:p>
                    <a:p>
                      <a:pPr marL="67310" marR="136525">
                        <a:spcBef>
                          <a:spcPts val="45"/>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Where S= Total number of students in the dept. and F= total number of faculty in the dept.</a:t>
                      </a:r>
                    </a:p>
                    <a:p>
                      <a:pPr marL="67310" marR="136525">
                        <a:spcBef>
                          <a:spcPts val="45"/>
                        </a:spcBef>
                        <a:spcAft>
                          <a:spcPts val="0"/>
                        </a:spcAft>
                      </a:pP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tx2">
                        <a:lumMod val="20000"/>
                        <a:lumOff val="80000"/>
                      </a:schemeClr>
                    </a:solidFill>
                  </a:tcPr>
                </a:tc>
                <a:tc>
                  <a:txBody>
                    <a:bodyPr/>
                    <a:lstStyle/>
                    <a:p>
                      <a:pPr marL="0" marR="0">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p>
                    <a:p>
                      <a:pPr marL="0" marR="0">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p>
                    <a:p>
                      <a:pPr marL="0" marR="0">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p>
                    <a:p>
                      <a:pPr marL="0" marR="0" algn="ctr">
                        <a:spcBef>
                          <a:spcPts val="25"/>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1:25</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tx2">
                        <a:lumMod val="20000"/>
                        <a:lumOff val="80000"/>
                      </a:schemeClr>
                    </a:solidFill>
                  </a:tcPr>
                </a:tc>
                <a:tc>
                  <a:txBody>
                    <a:bodyPr/>
                    <a:lstStyle/>
                    <a:p>
                      <a:pPr marL="0" marR="0">
                        <a:spcBef>
                          <a:spcPts val="0"/>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tx2">
                        <a:lumMod val="20000"/>
                        <a:lumOff val="80000"/>
                      </a:schemeClr>
                    </a:solidFill>
                  </a:tcPr>
                </a:tc>
                <a:tc>
                  <a:txBody>
                    <a:bodyPr/>
                    <a:lstStyle/>
                    <a:p>
                      <a:pPr marL="0" marR="0">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tx2">
                        <a:lumMod val="20000"/>
                        <a:lumOff val="80000"/>
                      </a:schemeClr>
                    </a:solidFill>
                  </a:tcPr>
                </a:tc>
                <a:tc>
                  <a:txBody>
                    <a:bodyPr/>
                    <a:lstStyle/>
                    <a:p>
                      <a:pPr marL="0" marR="0">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tx2">
                        <a:lumMod val="20000"/>
                        <a:lumOff val="80000"/>
                      </a:schemeClr>
                    </a:solidFill>
                  </a:tcPr>
                </a:tc>
                <a:tc>
                  <a:txBody>
                    <a:bodyPr/>
                    <a:lstStyle/>
                    <a:p>
                      <a:pPr marL="0" marR="0">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tx2">
                        <a:lumMod val="20000"/>
                        <a:lumOff val="80000"/>
                      </a:schemeClr>
                    </a:solidFill>
                  </a:tcPr>
                </a:tc>
                <a:extLst>
                  <a:ext uri="{0D108BD9-81ED-4DB2-BD59-A6C34878D82A}">
                    <a16:rowId xmlns:a16="http://schemas.microsoft.com/office/drawing/2014/main" val="2151479395"/>
                  </a:ext>
                </a:extLst>
              </a:tr>
            </a:tbl>
          </a:graphicData>
        </a:graphic>
      </p:graphicFrame>
    </p:spTree>
    <p:extLst>
      <p:ext uri="{BB962C8B-B14F-4D97-AF65-F5344CB8AC3E}">
        <p14:creationId xmlns:p14="http://schemas.microsoft.com/office/powerpoint/2010/main" val="2065382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028FF-41C8-4A78-8F6E-C0549258D845}"/>
              </a:ext>
            </a:extLst>
          </p:cNvPr>
          <p:cNvSpPr>
            <a:spLocks noGrp="1"/>
          </p:cNvSpPr>
          <p:nvPr>
            <p:ph type="title"/>
          </p:nvPr>
        </p:nvSpPr>
        <p:spPr>
          <a:xfrm>
            <a:off x="1261281" y="89409"/>
            <a:ext cx="10515599" cy="741186"/>
          </a:xfrm>
        </p:spPr>
        <p:txBody>
          <a:bodyPr>
            <a:normAutofit/>
          </a:bodyPr>
          <a:lstStyle/>
          <a:p>
            <a:pPr algn="r"/>
            <a:r>
              <a:rPr lang="en-US" sz="1200" dirty="0">
                <a:latin typeface="Times New Roman" panose="02020603050405020304" pitchFamily="18" charset="0"/>
                <a:cs typeface="Times New Roman" panose="02020603050405020304" pitchFamily="18" charset="0"/>
              </a:rPr>
              <a:t>Continue…</a:t>
            </a:r>
          </a:p>
        </p:txBody>
      </p:sp>
      <p:graphicFrame>
        <p:nvGraphicFramePr>
          <p:cNvPr id="10" name="Content Placeholder 9">
            <a:extLst>
              <a:ext uri="{FF2B5EF4-FFF2-40B4-BE49-F238E27FC236}">
                <a16:creationId xmlns:a16="http://schemas.microsoft.com/office/drawing/2014/main" id="{8FFEBC84-1395-4B70-B8A2-5C5DDE863CB0}"/>
              </a:ext>
            </a:extLst>
          </p:cNvPr>
          <p:cNvGraphicFramePr>
            <a:graphicFrameLocks noGrp="1"/>
          </p:cNvGraphicFramePr>
          <p:nvPr>
            <p:ph idx="1"/>
            <p:extLst>
              <p:ext uri="{D42A27DB-BD31-4B8C-83A1-F6EECF244321}">
                <p14:modId xmlns:p14="http://schemas.microsoft.com/office/powerpoint/2010/main" val="4278153848"/>
              </p:ext>
            </p:extLst>
          </p:nvPr>
        </p:nvGraphicFramePr>
        <p:xfrm>
          <a:off x="869034" y="694117"/>
          <a:ext cx="10484767" cy="839915"/>
        </p:xfrm>
        <a:graphic>
          <a:graphicData uri="http://schemas.openxmlformats.org/drawingml/2006/table">
            <a:tbl>
              <a:tblPr firstRow="1" firstCol="1" lastRow="1" lastCol="1" bandRow="1" bandCol="1">
                <a:tableStyleId>{5C22544A-7EE6-4342-B048-85BDC9FD1C3A}</a:tableStyleId>
              </a:tblPr>
              <a:tblGrid>
                <a:gridCol w="591278">
                  <a:extLst>
                    <a:ext uri="{9D8B030D-6E8A-4147-A177-3AD203B41FA5}">
                      <a16:colId xmlns:a16="http://schemas.microsoft.com/office/drawing/2014/main" val="795967140"/>
                    </a:ext>
                  </a:extLst>
                </a:gridCol>
                <a:gridCol w="1392744">
                  <a:extLst>
                    <a:ext uri="{9D8B030D-6E8A-4147-A177-3AD203B41FA5}">
                      <a16:colId xmlns:a16="http://schemas.microsoft.com/office/drawing/2014/main" val="2514720339"/>
                    </a:ext>
                  </a:extLst>
                </a:gridCol>
                <a:gridCol w="3575040">
                  <a:extLst>
                    <a:ext uri="{9D8B030D-6E8A-4147-A177-3AD203B41FA5}">
                      <a16:colId xmlns:a16="http://schemas.microsoft.com/office/drawing/2014/main" val="3944532244"/>
                    </a:ext>
                  </a:extLst>
                </a:gridCol>
                <a:gridCol w="1160060">
                  <a:extLst>
                    <a:ext uri="{9D8B030D-6E8A-4147-A177-3AD203B41FA5}">
                      <a16:colId xmlns:a16="http://schemas.microsoft.com/office/drawing/2014/main" val="623371050"/>
                    </a:ext>
                  </a:extLst>
                </a:gridCol>
                <a:gridCol w="873457">
                  <a:extLst>
                    <a:ext uri="{9D8B030D-6E8A-4147-A177-3AD203B41FA5}">
                      <a16:colId xmlns:a16="http://schemas.microsoft.com/office/drawing/2014/main" val="1399072773"/>
                    </a:ext>
                  </a:extLst>
                </a:gridCol>
                <a:gridCol w="723331">
                  <a:extLst>
                    <a:ext uri="{9D8B030D-6E8A-4147-A177-3AD203B41FA5}">
                      <a16:colId xmlns:a16="http://schemas.microsoft.com/office/drawing/2014/main" val="1979531287"/>
                    </a:ext>
                  </a:extLst>
                </a:gridCol>
                <a:gridCol w="750627">
                  <a:extLst>
                    <a:ext uri="{9D8B030D-6E8A-4147-A177-3AD203B41FA5}">
                      <a16:colId xmlns:a16="http://schemas.microsoft.com/office/drawing/2014/main" val="1757468965"/>
                    </a:ext>
                  </a:extLst>
                </a:gridCol>
                <a:gridCol w="1418230">
                  <a:extLst>
                    <a:ext uri="{9D8B030D-6E8A-4147-A177-3AD203B41FA5}">
                      <a16:colId xmlns:a16="http://schemas.microsoft.com/office/drawing/2014/main" val="2638313835"/>
                    </a:ext>
                  </a:extLst>
                </a:gridCol>
              </a:tblGrid>
              <a:tr h="254000">
                <a:tc rowSpan="3">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 </a:t>
                      </a:r>
                    </a:p>
                    <a:p>
                      <a:pPr marL="0" marR="0" algn="ctr">
                        <a:spcBef>
                          <a:spcPts val="45"/>
                        </a:spcBef>
                        <a:spcAft>
                          <a:spcPts val="0"/>
                        </a:spcAft>
                      </a:pPr>
                      <a:r>
                        <a:rPr lang="en-US" sz="1400" dirty="0">
                          <a:effectLst/>
                          <a:latin typeface="Times New Roman" panose="02020603050405020304" pitchFamily="18" charset="0"/>
                          <a:cs typeface="Times New Roman" panose="02020603050405020304" pitchFamily="18" charset="0"/>
                        </a:rPr>
                        <a:t> </a:t>
                      </a:r>
                    </a:p>
                    <a:p>
                      <a:pPr marL="98425" marR="0" algn="ctr">
                        <a:spcBef>
                          <a:spcPts val="0"/>
                        </a:spcBef>
                        <a:spcAft>
                          <a:spcPts val="0"/>
                        </a:spcAft>
                      </a:pPr>
                      <a:r>
                        <a:rPr lang="en-US" sz="1400" dirty="0" err="1">
                          <a:effectLst/>
                          <a:latin typeface="Times New Roman" panose="02020603050405020304" pitchFamily="18" charset="0"/>
                          <a:cs typeface="Times New Roman" panose="02020603050405020304" pitchFamily="18" charset="0"/>
                        </a:rPr>
                        <a:t>S.No</a:t>
                      </a:r>
                      <a:r>
                        <a:rPr lang="en-US" sz="1400" dirty="0">
                          <a:effectLst/>
                          <a:latin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rowSpan="3">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 </a:t>
                      </a:r>
                    </a:p>
                    <a:p>
                      <a:pPr marL="0" marR="0" algn="ctr">
                        <a:spcBef>
                          <a:spcPts val="45"/>
                        </a:spcBef>
                        <a:spcAft>
                          <a:spcPts val="0"/>
                        </a:spcAft>
                      </a:pPr>
                      <a:r>
                        <a:rPr lang="en-US" sz="1400" dirty="0">
                          <a:effectLst/>
                          <a:latin typeface="Times New Roman" panose="02020603050405020304" pitchFamily="18" charset="0"/>
                          <a:cs typeface="Times New Roman" panose="02020603050405020304" pitchFamily="18" charset="0"/>
                        </a:rPr>
                        <a:t> </a:t>
                      </a:r>
                    </a:p>
                    <a:p>
                      <a:pPr marL="327025"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Parameter</a:t>
                      </a:r>
                      <a:endParaRPr lang="en-US" sz="14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rowSpan="3">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 </a:t>
                      </a:r>
                    </a:p>
                    <a:p>
                      <a:pPr marL="0" marR="0" algn="ctr">
                        <a:spcBef>
                          <a:spcPts val="45"/>
                        </a:spcBef>
                        <a:spcAft>
                          <a:spcPts val="0"/>
                        </a:spcAft>
                      </a:pPr>
                      <a:r>
                        <a:rPr lang="en-US" sz="1400" dirty="0">
                          <a:effectLst/>
                          <a:latin typeface="Times New Roman" panose="02020603050405020304" pitchFamily="18" charset="0"/>
                          <a:cs typeface="Times New Roman" panose="02020603050405020304" pitchFamily="18" charset="0"/>
                        </a:rPr>
                        <a:t> </a:t>
                      </a:r>
                    </a:p>
                    <a:p>
                      <a:pPr marL="17653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Calculations</a:t>
                      </a:r>
                      <a:endParaRPr lang="en-US" sz="14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rowSpan="3">
                  <a:txBody>
                    <a:bodyPr/>
                    <a:lstStyle/>
                    <a:p>
                      <a:pPr marL="73660" marR="62865" algn="ctr">
                        <a:lnSpc>
                          <a:spcPct val="98000"/>
                        </a:lnSpc>
                        <a:spcBef>
                          <a:spcPts val="45"/>
                        </a:spcBef>
                        <a:spcAft>
                          <a:spcPts val="0"/>
                        </a:spcAft>
                      </a:pPr>
                      <a:r>
                        <a:rPr lang="en-US" sz="1400" dirty="0">
                          <a:effectLst/>
                          <a:latin typeface="Times New Roman" panose="02020603050405020304" pitchFamily="18" charset="0"/>
                          <a:cs typeface="Times New Roman" panose="02020603050405020304" pitchFamily="18" charset="0"/>
                        </a:rPr>
                        <a:t>Minimum Requirement</a:t>
                      </a:r>
                      <a:endParaRPr lang="en-US" sz="14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gridSpan="3">
                  <a:txBody>
                    <a:bodyPr/>
                    <a:lstStyle/>
                    <a:p>
                      <a:pPr algn="ctr"/>
                      <a:r>
                        <a:rPr lang="en-US" sz="1600" b="0" dirty="0">
                          <a:solidFill>
                            <a:schemeClr val="bg1"/>
                          </a:solidFill>
                          <a:latin typeface="Times New Roman" panose="02020603050405020304" pitchFamily="18" charset="0"/>
                          <a:cs typeface="Times New Roman" panose="02020603050405020304" pitchFamily="18" charset="0"/>
                        </a:rPr>
                        <a:t>Academic Year</a:t>
                      </a:r>
                    </a:p>
                  </a:txBody>
                  <a:tcPr marL="0" marR="0" marT="0" marB="0">
                    <a:solidFill>
                      <a:schemeClr val="accent1"/>
                    </a:solidFill>
                  </a:tcPr>
                </a:tc>
                <a:tc hMerge="1">
                  <a:txBody>
                    <a:bodyPr/>
                    <a:lstStyle/>
                    <a:p>
                      <a:endParaRPr lang="en-US"/>
                    </a:p>
                  </a:txBody>
                  <a:tcPr/>
                </a:tc>
                <a:tc hMerge="1">
                  <a:txBody>
                    <a:bodyPr/>
                    <a:lstStyle/>
                    <a:p>
                      <a:endParaRPr lang="en-US"/>
                    </a:p>
                  </a:txBody>
                  <a:tcPr/>
                </a:tc>
                <a:tc rowSpan="3">
                  <a:txBody>
                    <a:bodyPr/>
                    <a:lstStyle/>
                    <a:p>
                      <a:pPr marL="0" marR="0" algn="ctr">
                        <a:spcBef>
                          <a:spcPts val="55"/>
                        </a:spcBef>
                        <a:spcAft>
                          <a:spcPts val="0"/>
                        </a:spcAft>
                      </a:pPr>
                      <a:r>
                        <a:rPr lang="en-US" sz="1400" dirty="0">
                          <a:solidFill>
                            <a:schemeClr val="bg1"/>
                          </a:solidFill>
                          <a:effectLst/>
                          <a:latin typeface="Times New Roman" panose="02020603050405020304" pitchFamily="18" charset="0"/>
                          <a:cs typeface="Times New Roman" panose="02020603050405020304" pitchFamily="18" charset="0"/>
                        </a:rPr>
                        <a:t>  Remarks of the  Evaluator</a:t>
                      </a:r>
                    </a:p>
                  </a:txBody>
                  <a:tcPr marL="0" marR="0" marT="0" marB="0"/>
                </a:tc>
                <a:extLst>
                  <a:ext uri="{0D108BD9-81ED-4DB2-BD59-A6C34878D82A}">
                    <a16:rowId xmlns:a16="http://schemas.microsoft.com/office/drawing/2014/main" val="1221630765"/>
                  </a:ext>
                </a:extLst>
              </a:tr>
              <a:tr h="17272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67310" marR="0" algn="ctr">
                        <a:spcBef>
                          <a:spcPts val="45"/>
                        </a:spcBef>
                        <a:spcAft>
                          <a:spcPts val="0"/>
                        </a:spcAft>
                      </a:pPr>
                      <a:r>
                        <a:rPr lang="en-US" sz="1400" dirty="0">
                          <a:solidFill>
                            <a:schemeClr val="bg1"/>
                          </a:solidFill>
                          <a:effectLst/>
                          <a:latin typeface="Times New Roman" panose="02020603050405020304" pitchFamily="18" charset="0"/>
                          <a:cs typeface="Times New Roman" panose="02020603050405020304" pitchFamily="18" charset="0"/>
                        </a:rPr>
                        <a:t>CAYm2</a:t>
                      </a:r>
                    </a:p>
                  </a:txBody>
                  <a:tcPr marL="0" marR="0" marT="0" marB="0">
                    <a:solidFill>
                      <a:schemeClr val="accent1"/>
                    </a:solidFill>
                  </a:tcPr>
                </a:tc>
                <a:tc>
                  <a:txBody>
                    <a:bodyPr/>
                    <a:lstStyle/>
                    <a:p>
                      <a:pPr marL="29845" marR="0" algn="ctr">
                        <a:lnSpc>
                          <a:spcPts val="910"/>
                        </a:lnSpc>
                        <a:spcBef>
                          <a:spcPts val="0"/>
                        </a:spcBef>
                        <a:spcAft>
                          <a:spcPts val="0"/>
                        </a:spcAft>
                      </a:pPr>
                      <a:endParaRPr lang="en-US" sz="1400" dirty="0">
                        <a:solidFill>
                          <a:schemeClr val="bg1"/>
                        </a:solidFill>
                        <a:effectLst/>
                        <a:latin typeface="Times New Roman" panose="02020603050405020304" pitchFamily="18" charset="0"/>
                        <a:cs typeface="Times New Roman" panose="02020603050405020304" pitchFamily="18" charset="0"/>
                      </a:endParaRPr>
                    </a:p>
                    <a:p>
                      <a:pPr marL="29845" marR="0" algn="ctr">
                        <a:lnSpc>
                          <a:spcPts val="910"/>
                        </a:lnSpc>
                        <a:spcBef>
                          <a:spcPts val="0"/>
                        </a:spcBef>
                        <a:spcAft>
                          <a:spcPts val="0"/>
                        </a:spcAft>
                      </a:pPr>
                      <a:r>
                        <a:rPr lang="en-US" sz="1400" dirty="0">
                          <a:solidFill>
                            <a:schemeClr val="bg1"/>
                          </a:solidFill>
                          <a:effectLst/>
                          <a:latin typeface="Times New Roman" panose="02020603050405020304" pitchFamily="18" charset="0"/>
                          <a:cs typeface="Times New Roman" panose="02020603050405020304" pitchFamily="18" charset="0"/>
                        </a:rPr>
                        <a:t>CAYm1</a:t>
                      </a:r>
                      <a:endParaRPr lang="en-US" sz="1400" dirty="0">
                        <a:solidFill>
                          <a:schemeClr val="bg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25730" marR="0" algn="ctr">
                        <a:lnSpc>
                          <a:spcPts val="910"/>
                        </a:lnSpc>
                        <a:spcBef>
                          <a:spcPts val="0"/>
                        </a:spcBef>
                        <a:spcAft>
                          <a:spcPts val="0"/>
                        </a:spcAft>
                      </a:pPr>
                      <a:endParaRPr lang="en-US" sz="1400" dirty="0">
                        <a:solidFill>
                          <a:schemeClr val="bg1"/>
                        </a:solidFill>
                        <a:effectLst/>
                        <a:latin typeface="Times New Roman" panose="02020603050405020304" pitchFamily="18" charset="0"/>
                        <a:cs typeface="Times New Roman" panose="02020603050405020304" pitchFamily="18" charset="0"/>
                      </a:endParaRPr>
                    </a:p>
                    <a:p>
                      <a:pPr marL="125730" marR="0" algn="ctr">
                        <a:lnSpc>
                          <a:spcPts val="910"/>
                        </a:lnSpc>
                        <a:spcBef>
                          <a:spcPts val="0"/>
                        </a:spcBef>
                        <a:spcAft>
                          <a:spcPts val="0"/>
                        </a:spcAft>
                      </a:pPr>
                      <a:r>
                        <a:rPr lang="en-US" sz="1400" dirty="0">
                          <a:solidFill>
                            <a:schemeClr val="bg1"/>
                          </a:solidFill>
                          <a:effectLst/>
                          <a:latin typeface="Times New Roman" panose="02020603050405020304" pitchFamily="18" charset="0"/>
                          <a:cs typeface="Times New Roman" panose="02020603050405020304" pitchFamily="18" charset="0"/>
                        </a:rPr>
                        <a:t>CAYm3</a:t>
                      </a:r>
                      <a:endParaRPr lang="en-US" sz="1400" dirty="0">
                        <a:solidFill>
                          <a:schemeClr val="bg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solidFill>
                  </a:tcPr>
                </a:tc>
                <a:tc vMerge="1">
                  <a:txBody>
                    <a:bodyPr/>
                    <a:lstStyle/>
                    <a:p>
                      <a:endParaRPr lang="en-US"/>
                    </a:p>
                  </a:txBody>
                  <a:tcPr/>
                </a:tc>
                <a:extLst>
                  <a:ext uri="{0D108BD9-81ED-4DB2-BD59-A6C34878D82A}">
                    <a16:rowId xmlns:a16="http://schemas.microsoft.com/office/drawing/2014/main" val="3494073229"/>
                  </a:ext>
                </a:extLst>
              </a:tr>
              <a:tr h="34417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80645" marR="74930" algn="ctr">
                        <a:lnSpc>
                          <a:spcPts val="1095"/>
                        </a:lnSpc>
                        <a:spcBef>
                          <a:spcPts val="345"/>
                        </a:spcBef>
                        <a:spcAft>
                          <a:spcPts val="0"/>
                        </a:spcAft>
                      </a:pPr>
                      <a:endParaRPr lang="en-US" sz="1400" dirty="0">
                        <a:solidFill>
                          <a:schemeClr val="bg1"/>
                        </a:solidFill>
                        <a:effectLst/>
                        <a:latin typeface="Times New Roman" panose="02020603050405020304" pitchFamily="18" charset="0"/>
                        <a:cs typeface="Times New Roman" panose="02020603050405020304" pitchFamily="18" charset="0"/>
                      </a:endParaRPr>
                    </a:p>
                    <a:p>
                      <a:pPr marL="80645" marR="74930" algn="ctr">
                        <a:lnSpc>
                          <a:spcPts val="1095"/>
                        </a:lnSpc>
                        <a:spcBef>
                          <a:spcPts val="345"/>
                        </a:spcBef>
                        <a:spcAft>
                          <a:spcPts val="0"/>
                        </a:spcAft>
                      </a:pPr>
                      <a:r>
                        <a:rPr lang="en-US" sz="1400" dirty="0">
                          <a:solidFill>
                            <a:schemeClr val="bg1"/>
                          </a:solidFill>
                          <a:effectLst/>
                          <a:latin typeface="Times New Roman" panose="02020603050405020304" pitchFamily="18" charset="0"/>
                          <a:cs typeface="Times New Roman" panose="02020603050405020304" pitchFamily="18" charset="0"/>
                        </a:rPr>
                        <a:t>2018-19 </a:t>
                      </a:r>
                      <a:endParaRPr lang="en-US" sz="1400" dirty="0">
                        <a:solidFill>
                          <a:schemeClr val="bg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10160" marR="48895" algn="ctr">
                        <a:lnSpc>
                          <a:spcPts val="1070"/>
                        </a:lnSpc>
                        <a:spcBef>
                          <a:spcPts val="425"/>
                        </a:spcBef>
                        <a:spcAft>
                          <a:spcPts val="0"/>
                        </a:spcAft>
                      </a:pPr>
                      <a:endParaRPr lang="en-US" sz="1400" dirty="0">
                        <a:solidFill>
                          <a:schemeClr val="bg1"/>
                        </a:solidFill>
                        <a:effectLst/>
                        <a:latin typeface="Times New Roman" panose="02020603050405020304" pitchFamily="18" charset="0"/>
                        <a:cs typeface="Times New Roman" panose="02020603050405020304" pitchFamily="18" charset="0"/>
                      </a:endParaRPr>
                    </a:p>
                    <a:p>
                      <a:pPr marL="10160" marR="48895" algn="ctr">
                        <a:lnSpc>
                          <a:spcPts val="1070"/>
                        </a:lnSpc>
                        <a:spcBef>
                          <a:spcPts val="425"/>
                        </a:spcBef>
                        <a:spcAft>
                          <a:spcPts val="0"/>
                        </a:spcAft>
                      </a:pPr>
                      <a:r>
                        <a:rPr lang="en-US" sz="1400" dirty="0">
                          <a:solidFill>
                            <a:schemeClr val="bg1"/>
                          </a:solidFill>
                          <a:effectLst/>
                          <a:latin typeface="Times New Roman" panose="02020603050405020304" pitchFamily="18" charset="0"/>
                          <a:cs typeface="Times New Roman" panose="02020603050405020304" pitchFamily="18" charset="0"/>
                        </a:rPr>
                        <a:t>2019-20</a:t>
                      </a:r>
                      <a:endParaRPr lang="en-US" sz="1400" dirty="0">
                        <a:solidFill>
                          <a:schemeClr val="bg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39370" marR="66040" algn="ctr">
                        <a:lnSpc>
                          <a:spcPts val="1070"/>
                        </a:lnSpc>
                        <a:spcBef>
                          <a:spcPts val="425"/>
                        </a:spcBef>
                        <a:spcAft>
                          <a:spcPts val="0"/>
                        </a:spcAft>
                      </a:pPr>
                      <a:endParaRPr lang="en-US" sz="1400" dirty="0">
                        <a:solidFill>
                          <a:schemeClr val="bg1"/>
                        </a:solidFill>
                        <a:effectLst/>
                        <a:latin typeface="Times New Roman" panose="02020603050405020304" pitchFamily="18" charset="0"/>
                        <a:cs typeface="Times New Roman" panose="02020603050405020304" pitchFamily="18" charset="0"/>
                      </a:endParaRPr>
                    </a:p>
                    <a:p>
                      <a:pPr marL="39370" marR="66040" algn="ctr">
                        <a:lnSpc>
                          <a:spcPts val="1070"/>
                        </a:lnSpc>
                        <a:spcBef>
                          <a:spcPts val="425"/>
                        </a:spcBef>
                        <a:spcAft>
                          <a:spcPts val="0"/>
                        </a:spcAft>
                      </a:pPr>
                      <a:r>
                        <a:rPr lang="en-US" sz="1400" dirty="0">
                          <a:solidFill>
                            <a:schemeClr val="bg1"/>
                          </a:solidFill>
                          <a:effectLst/>
                          <a:latin typeface="Times New Roman" panose="02020603050405020304" pitchFamily="18" charset="0"/>
                          <a:cs typeface="Times New Roman" panose="02020603050405020304" pitchFamily="18" charset="0"/>
                        </a:rPr>
                        <a:t>2020-21</a:t>
                      </a:r>
                      <a:endParaRPr lang="en-US" sz="1400" dirty="0">
                        <a:solidFill>
                          <a:schemeClr val="bg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vMerge="1">
                  <a:txBody>
                    <a:bodyPr/>
                    <a:lstStyle/>
                    <a:p>
                      <a:endParaRPr lang="en-US"/>
                    </a:p>
                  </a:txBody>
                  <a:tcPr/>
                </a:tc>
                <a:extLst>
                  <a:ext uri="{0D108BD9-81ED-4DB2-BD59-A6C34878D82A}">
                    <a16:rowId xmlns:a16="http://schemas.microsoft.com/office/drawing/2014/main" val="3838789636"/>
                  </a:ext>
                </a:extLst>
              </a:tr>
            </a:tbl>
          </a:graphicData>
        </a:graphic>
      </p:graphicFrame>
      <p:graphicFrame>
        <p:nvGraphicFramePr>
          <p:cNvPr id="11" name="Table 10">
            <a:extLst>
              <a:ext uri="{FF2B5EF4-FFF2-40B4-BE49-F238E27FC236}">
                <a16:creationId xmlns:a16="http://schemas.microsoft.com/office/drawing/2014/main" id="{035F466A-A8AF-41C7-90A1-9302A1640D67}"/>
              </a:ext>
            </a:extLst>
          </p:cNvPr>
          <p:cNvGraphicFramePr>
            <a:graphicFrameLocks noGrp="1"/>
          </p:cNvGraphicFramePr>
          <p:nvPr>
            <p:extLst>
              <p:ext uri="{D42A27DB-BD31-4B8C-83A1-F6EECF244321}">
                <p14:modId xmlns:p14="http://schemas.microsoft.com/office/powerpoint/2010/main" val="193387949"/>
              </p:ext>
            </p:extLst>
          </p:nvPr>
        </p:nvGraphicFramePr>
        <p:xfrm>
          <a:off x="869034" y="1534032"/>
          <a:ext cx="10484768" cy="4632960"/>
        </p:xfrm>
        <a:graphic>
          <a:graphicData uri="http://schemas.openxmlformats.org/drawingml/2006/table">
            <a:tbl>
              <a:tblPr firstRow="1" firstCol="1" lastRow="1" lastCol="1" bandRow="1" bandCol="1">
                <a:tableStyleId>{5C22544A-7EE6-4342-B048-85BDC9FD1C3A}</a:tableStyleId>
              </a:tblPr>
              <a:tblGrid>
                <a:gridCol w="587235">
                  <a:extLst>
                    <a:ext uri="{9D8B030D-6E8A-4147-A177-3AD203B41FA5}">
                      <a16:colId xmlns:a16="http://schemas.microsoft.com/office/drawing/2014/main" val="1568058091"/>
                    </a:ext>
                  </a:extLst>
                </a:gridCol>
                <a:gridCol w="1365955">
                  <a:extLst>
                    <a:ext uri="{9D8B030D-6E8A-4147-A177-3AD203B41FA5}">
                      <a16:colId xmlns:a16="http://schemas.microsoft.com/office/drawing/2014/main" val="3201225456"/>
                    </a:ext>
                  </a:extLst>
                </a:gridCol>
                <a:gridCol w="3605872">
                  <a:extLst>
                    <a:ext uri="{9D8B030D-6E8A-4147-A177-3AD203B41FA5}">
                      <a16:colId xmlns:a16="http://schemas.microsoft.com/office/drawing/2014/main" val="2773815675"/>
                    </a:ext>
                  </a:extLst>
                </a:gridCol>
                <a:gridCol w="1160061">
                  <a:extLst>
                    <a:ext uri="{9D8B030D-6E8A-4147-A177-3AD203B41FA5}">
                      <a16:colId xmlns:a16="http://schemas.microsoft.com/office/drawing/2014/main" val="1340021889"/>
                    </a:ext>
                  </a:extLst>
                </a:gridCol>
                <a:gridCol w="2361063">
                  <a:extLst>
                    <a:ext uri="{9D8B030D-6E8A-4147-A177-3AD203B41FA5}">
                      <a16:colId xmlns:a16="http://schemas.microsoft.com/office/drawing/2014/main" val="862353377"/>
                    </a:ext>
                  </a:extLst>
                </a:gridCol>
                <a:gridCol w="1404582">
                  <a:extLst>
                    <a:ext uri="{9D8B030D-6E8A-4147-A177-3AD203B41FA5}">
                      <a16:colId xmlns:a16="http://schemas.microsoft.com/office/drawing/2014/main" val="3122947953"/>
                    </a:ext>
                  </a:extLst>
                </a:gridCol>
              </a:tblGrid>
              <a:tr h="2174313">
                <a:tc>
                  <a:txBody>
                    <a:bodyPr/>
                    <a:lstStyle/>
                    <a:p>
                      <a:pPr marL="0" marR="0">
                        <a:spcBef>
                          <a:spcPts val="0"/>
                        </a:spcBef>
                        <a:spcAft>
                          <a:spcPts val="0"/>
                        </a:spcAft>
                      </a:pPr>
                      <a:r>
                        <a:rPr lang="en-US" sz="1600" dirty="0">
                          <a:effectLst/>
                          <a:latin typeface="Times New Roman" panose="02020603050405020304" pitchFamily="18" charset="0"/>
                          <a:cs typeface="Times New Roman" panose="02020603050405020304" pitchFamily="18" charset="0"/>
                        </a:rPr>
                        <a:t>   6.</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lgn="ctr">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Improvement in    success </a:t>
                      </a:r>
                      <a:r>
                        <a:rPr lang="en-US" sz="1600" b="0" spc="-30" dirty="0">
                          <a:solidFill>
                            <a:schemeClr val="tx1"/>
                          </a:solidFill>
                          <a:effectLst/>
                          <a:latin typeface="Times New Roman" panose="02020603050405020304" pitchFamily="18" charset="0"/>
                          <a:cs typeface="Times New Roman" panose="02020603050405020304" pitchFamily="18" charset="0"/>
                        </a:rPr>
                        <a:t>rate </a:t>
                      </a:r>
                      <a:r>
                        <a:rPr lang="en-US" sz="1600" b="0" dirty="0">
                          <a:solidFill>
                            <a:schemeClr val="tx1"/>
                          </a:solidFill>
                          <a:effectLst/>
                          <a:latin typeface="Times New Roman" panose="02020603050405020304" pitchFamily="18" charset="0"/>
                          <a:cs typeface="Times New Roman" panose="02020603050405020304" pitchFamily="18" charset="0"/>
                        </a:rPr>
                        <a:t>without </a:t>
                      </a:r>
                      <a:r>
                        <a:rPr lang="en-US" sz="1600" b="0" spc="-15" dirty="0">
                          <a:solidFill>
                            <a:schemeClr val="tx1"/>
                          </a:solidFill>
                          <a:effectLst/>
                          <a:latin typeface="Times New Roman" panose="02020603050405020304" pitchFamily="18" charset="0"/>
                          <a:cs typeface="Times New Roman" panose="02020603050405020304" pitchFamily="18" charset="0"/>
                        </a:rPr>
                        <a:t>backlog </a:t>
                      </a:r>
                      <a:r>
                        <a:rPr lang="en-US" sz="1600" b="0" dirty="0">
                          <a:solidFill>
                            <a:schemeClr val="tx1"/>
                          </a:solidFill>
                          <a:effectLst/>
                          <a:latin typeface="Times New Roman" panose="02020603050405020304" pitchFamily="18" charset="0"/>
                          <a:cs typeface="Times New Roman" panose="02020603050405020304" pitchFamily="18" charset="0"/>
                        </a:rPr>
                        <a:t>for past three batches</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69215" marR="64135">
                        <a:lnSpc>
                          <a:spcPct val="100000"/>
                        </a:lnSpc>
                        <a:spcBef>
                          <a:spcPts val="5"/>
                        </a:spcBef>
                        <a:spcAft>
                          <a:spcPts val="0"/>
                        </a:spcAft>
                        <a:tabLst>
                          <a:tab pos="294640" algn="l"/>
                          <a:tab pos="490220" algn="l"/>
                          <a:tab pos="581660" algn="l"/>
                          <a:tab pos="840740" algn="l"/>
                          <a:tab pos="863600" algn="l"/>
                        </a:tabLst>
                      </a:pPr>
                      <a:r>
                        <a:rPr lang="en-US" sz="1600" b="0" dirty="0">
                          <a:solidFill>
                            <a:schemeClr val="tx1"/>
                          </a:solidFill>
                          <a:effectLst/>
                          <a:latin typeface="Times New Roman" panose="02020603050405020304" pitchFamily="18" charset="0"/>
                          <a:cs typeface="Times New Roman" panose="02020603050405020304" pitchFamily="18" charset="0"/>
                        </a:rPr>
                        <a:t>SI= (Number of students </a:t>
                      </a:r>
                      <a:r>
                        <a:rPr lang="en-US" sz="1600" b="0" spc="-45" dirty="0">
                          <a:solidFill>
                            <a:schemeClr val="tx1"/>
                          </a:solidFill>
                          <a:effectLst/>
                          <a:latin typeface="Times New Roman" panose="02020603050405020304" pitchFamily="18" charset="0"/>
                          <a:cs typeface="Times New Roman" panose="02020603050405020304" pitchFamily="18" charset="0"/>
                        </a:rPr>
                        <a:t>who </a:t>
                      </a:r>
                      <a:r>
                        <a:rPr lang="en-US" sz="1600" b="0" dirty="0">
                          <a:solidFill>
                            <a:schemeClr val="tx1"/>
                          </a:solidFill>
                          <a:effectLst/>
                          <a:latin typeface="Times New Roman" panose="02020603050405020304" pitchFamily="18" charset="0"/>
                          <a:cs typeface="Times New Roman" panose="02020603050405020304" pitchFamily="18" charset="0"/>
                        </a:rPr>
                        <a:t>have </a:t>
                      </a:r>
                      <a:r>
                        <a:rPr lang="en-US" sz="1600" b="0" spc="-20" dirty="0">
                          <a:solidFill>
                            <a:schemeClr val="tx1"/>
                          </a:solidFill>
                          <a:effectLst/>
                          <a:latin typeface="Times New Roman" panose="02020603050405020304" pitchFamily="18" charset="0"/>
                          <a:cs typeface="Times New Roman" panose="02020603050405020304" pitchFamily="18" charset="0"/>
                        </a:rPr>
                        <a:t>graduated </a:t>
                      </a:r>
                      <a:r>
                        <a:rPr lang="en-US" sz="1600" b="0" dirty="0">
                          <a:solidFill>
                            <a:schemeClr val="tx1"/>
                          </a:solidFill>
                          <a:effectLst/>
                          <a:latin typeface="Times New Roman" panose="02020603050405020304" pitchFamily="18" charset="0"/>
                          <a:cs typeface="Times New Roman" panose="02020603050405020304" pitchFamily="18" charset="0"/>
                        </a:rPr>
                        <a:t>from the program without </a:t>
                      </a:r>
                      <a:r>
                        <a:rPr lang="en-US" sz="1600" b="0" spc="-5" dirty="0">
                          <a:solidFill>
                            <a:schemeClr val="tx1"/>
                          </a:solidFill>
                          <a:effectLst/>
                          <a:latin typeface="Times New Roman" panose="02020603050405020304" pitchFamily="18" charset="0"/>
                          <a:cs typeface="Times New Roman" panose="02020603050405020304" pitchFamily="18" charset="0"/>
                        </a:rPr>
                        <a:t>backlog) / (Numbe</a:t>
                      </a:r>
                      <a:r>
                        <a:rPr lang="en-US" sz="1600" b="0" dirty="0">
                          <a:solidFill>
                            <a:schemeClr val="tx1"/>
                          </a:solidFill>
                          <a:effectLst/>
                          <a:latin typeface="Times New Roman" panose="02020603050405020304" pitchFamily="18" charset="0"/>
                          <a:cs typeface="Times New Roman" panose="02020603050405020304" pitchFamily="18" charset="0"/>
                        </a:rPr>
                        <a:t>r of	</a:t>
                      </a:r>
                      <a:r>
                        <a:rPr lang="en-US" sz="1600" b="0" spc="-20" dirty="0">
                          <a:solidFill>
                            <a:schemeClr val="tx1"/>
                          </a:solidFill>
                          <a:effectLst/>
                          <a:latin typeface="Times New Roman" panose="02020603050405020304" pitchFamily="18" charset="0"/>
                          <a:cs typeface="Times New Roman" panose="02020603050405020304" pitchFamily="18" charset="0"/>
                        </a:rPr>
                        <a:t>students </a:t>
                      </a:r>
                      <a:r>
                        <a:rPr lang="en-US" sz="1600" b="0" dirty="0">
                          <a:solidFill>
                            <a:schemeClr val="tx1"/>
                          </a:solidFill>
                          <a:effectLst/>
                          <a:latin typeface="Times New Roman" panose="02020603050405020304" pitchFamily="18" charset="0"/>
                          <a:cs typeface="Times New Roman" panose="02020603050405020304" pitchFamily="18" charset="0"/>
                        </a:rPr>
                        <a:t>admitted in the first year of that batch </a:t>
                      </a:r>
                      <a:r>
                        <a:rPr lang="en-US" sz="1600" b="0" spc="-45" dirty="0">
                          <a:solidFill>
                            <a:schemeClr val="tx1"/>
                          </a:solidFill>
                          <a:effectLst/>
                          <a:latin typeface="Times New Roman" panose="02020603050405020304" pitchFamily="18" charset="0"/>
                          <a:cs typeface="Times New Roman" panose="02020603050405020304" pitchFamily="18" charset="0"/>
                        </a:rPr>
                        <a:t>and </a:t>
                      </a:r>
                      <a:r>
                        <a:rPr lang="en-US" sz="1600" b="0" dirty="0">
                          <a:solidFill>
                            <a:schemeClr val="tx1"/>
                          </a:solidFill>
                          <a:effectLst/>
                          <a:latin typeface="Times New Roman" panose="02020603050405020304" pitchFamily="18" charset="0"/>
                          <a:cs typeface="Times New Roman" panose="02020603050405020304" pitchFamily="18" charset="0"/>
                        </a:rPr>
                        <a:t>admitted in 2nd year via lateral entry </a:t>
                      </a:r>
                      <a:r>
                        <a:rPr lang="en-US" sz="1600" b="0" spc="-45" dirty="0">
                          <a:solidFill>
                            <a:schemeClr val="tx1"/>
                          </a:solidFill>
                          <a:effectLst/>
                          <a:latin typeface="Times New Roman" panose="02020603050405020304" pitchFamily="18" charset="0"/>
                          <a:cs typeface="Times New Roman" panose="02020603050405020304" pitchFamily="18" charset="0"/>
                        </a:rPr>
                        <a:t>and </a:t>
                      </a:r>
                      <a:r>
                        <a:rPr lang="en-US" sz="1600" b="0" dirty="0">
                          <a:solidFill>
                            <a:schemeClr val="tx1"/>
                          </a:solidFill>
                          <a:effectLst/>
                          <a:latin typeface="Times New Roman" panose="02020603050405020304" pitchFamily="18" charset="0"/>
                          <a:cs typeface="Times New Roman" panose="02020603050405020304" pitchFamily="18" charset="0"/>
                        </a:rPr>
                        <a:t>separate</a:t>
                      </a:r>
                      <a:r>
                        <a:rPr lang="en-US" sz="1600" b="0" spc="-140" dirty="0">
                          <a:solidFill>
                            <a:schemeClr val="tx1"/>
                          </a:solidFill>
                          <a:effectLst/>
                          <a:latin typeface="Times New Roman" panose="02020603050405020304" pitchFamily="18" charset="0"/>
                          <a:cs typeface="Times New Roman" panose="02020603050405020304" pitchFamily="18" charset="0"/>
                        </a:rPr>
                        <a:t> </a:t>
                      </a:r>
                      <a:r>
                        <a:rPr lang="en-US" sz="1600" b="0" dirty="0">
                          <a:solidFill>
                            <a:schemeClr val="tx1"/>
                          </a:solidFill>
                          <a:effectLst/>
                          <a:latin typeface="Times New Roman" panose="02020603050405020304" pitchFamily="18" charset="0"/>
                          <a:cs typeface="Times New Roman" panose="02020603050405020304" pitchFamily="18" charset="0"/>
                        </a:rPr>
                        <a:t>division, if</a:t>
                      </a:r>
                      <a:r>
                        <a:rPr lang="en-US" sz="1600" b="0" spc="-45" dirty="0">
                          <a:solidFill>
                            <a:schemeClr val="tx1"/>
                          </a:solidFill>
                          <a:effectLst/>
                          <a:latin typeface="Times New Roman" panose="02020603050405020304" pitchFamily="18" charset="0"/>
                          <a:cs typeface="Times New Roman" panose="02020603050405020304" pitchFamily="18" charset="0"/>
                        </a:rPr>
                        <a:t> </a:t>
                      </a:r>
                      <a:r>
                        <a:rPr lang="en-US" sz="1600" b="0" dirty="0">
                          <a:solidFill>
                            <a:schemeClr val="tx1"/>
                          </a:solidFill>
                          <a:effectLst/>
                          <a:latin typeface="Times New Roman" panose="02020603050405020304" pitchFamily="18" charset="0"/>
                          <a:cs typeface="Times New Roman" panose="02020603050405020304" pitchFamily="18" charset="0"/>
                        </a:rPr>
                        <a:t>applicable)</a:t>
                      </a:r>
                    </a:p>
                    <a:p>
                      <a:pPr marL="0" marR="0">
                        <a:lnSpc>
                          <a:spcPct val="100000"/>
                        </a:lnSpc>
                        <a:spcBef>
                          <a:spcPts val="45"/>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p>
                    <a:p>
                      <a:pPr marL="58420" marR="38100" algn="just">
                        <a:lnSpc>
                          <a:spcPct val="100000"/>
                        </a:lnSpc>
                        <a:spcBef>
                          <a:spcPts val="0"/>
                        </a:spcBef>
                        <a:spcAft>
                          <a:spcPts val="0"/>
                        </a:spcAft>
                        <a:tabLst>
                          <a:tab pos="773430" algn="l"/>
                        </a:tabLst>
                      </a:pPr>
                      <a:r>
                        <a:rPr lang="en-US" sz="1600" b="0" dirty="0">
                          <a:solidFill>
                            <a:schemeClr val="tx1"/>
                          </a:solidFill>
                          <a:effectLst/>
                          <a:latin typeface="Times New Roman" panose="02020603050405020304" pitchFamily="18" charset="0"/>
                          <a:cs typeface="Times New Roman" panose="02020603050405020304" pitchFamily="18" charset="0"/>
                        </a:rPr>
                        <a:t>Average SI </a:t>
                      </a:r>
                      <a:r>
                        <a:rPr lang="en-US" sz="1600" b="0" spc="-60" dirty="0">
                          <a:solidFill>
                            <a:schemeClr val="tx1"/>
                          </a:solidFill>
                          <a:effectLst/>
                          <a:latin typeface="Times New Roman" panose="02020603050405020304" pitchFamily="18" charset="0"/>
                          <a:cs typeface="Times New Roman" panose="02020603050405020304" pitchFamily="18" charset="0"/>
                        </a:rPr>
                        <a:t>= </a:t>
                      </a:r>
                      <a:r>
                        <a:rPr lang="en-US" sz="1600" b="0" dirty="0">
                          <a:solidFill>
                            <a:schemeClr val="tx1"/>
                          </a:solidFill>
                          <a:effectLst/>
                          <a:latin typeface="Times New Roman" panose="02020603050405020304" pitchFamily="18" charset="0"/>
                          <a:cs typeface="Times New Roman" panose="02020603050405020304" pitchFamily="18" charset="0"/>
                        </a:rPr>
                        <a:t>mean of Success Index (SI) </a:t>
                      </a:r>
                      <a:r>
                        <a:rPr lang="en-US" sz="1600" b="0" spc="-20" dirty="0">
                          <a:solidFill>
                            <a:schemeClr val="tx1"/>
                          </a:solidFill>
                          <a:effectLst/>
                          <a:latin typeface="Times New Roman" panose="02020603050405020304" pitchFamily="18" charset="0"/>
                          <a:cs typeface="Times New Roman" panose="02020603050405020304" pitchFamily="18" charset="0"/>
                        </a:rPr>
                        <a:t>for </a:t>
                      </a:r>
                      <a:r>
                        <a:rPr lang="en-US" sz="1600" b="0" dirty="0">
                          <a:solidFill>
                            <a:schemeClr val="tx1"/>
                          </a:solidFill>
                          <a:effectLst/>
                          <a:latin typeface="Times New Roman" panose="02020603050405020304" pitchFamily="18" charset="0"/>
                          <a:cs typeface="Times New Roman" panose="02020603050405020304" pitchFamily="18" charset="0"/>
                        </a:rPr>
                        <a:t>past </a:t>
                      </a:r>
                      <a:r>
                        <a:rPr lang="en-US" sz="1600" b="0" spc="-20" dirty="0">
                          <a:solidFill>
                            <a:schemeClr val="tx1"/>
                          </a:solidFill>
                          <a:effectLst/>
                          <a:latin typeface="Times New Roman" panose="02020603050405020304" pitchFamily="18" charset="0"/>
                          <a:cs typeface="Times New Roman" panose="02020603050405020304" pitchFamily="18" charset="0"/>
                        </a:rPr>
                        <a:t>three </a:t>
                      </a:r>
                      <a:r>
                        <a:rPr lang="en-US" sz="1600" b="0" dirty="0">
                          <a:solidFill>
                            <a:schemeClr val="tx1"/>
                          </a:solidFill>
                          <a:effectLst/>
                          <a:latin typeface="Times New Roman" panose="02020603050405020304" pitchFamily="18" charset="0"/>
                          <a:cs typeface="Times New Roman" panose="02020603050405020304" pitchFamily="18" charset="0"/>
                        </a:rPr>
                        <a:t>batches</a:t>
                      </a:r>
                    </a:p>
                    <a:p>
                      <a:pPr marL="58420" marR="38100" algn="just">
                        <a:lnSpc>
                          <a:spcPct val="100000"/>
                        </a:lnSpc>
                        <a:spcBef>
                          <a:spcPts val="0"/>
                        </a:spcBef>
                        <a:spcAft>
                          <a:spcPts val="0"/>
                        </a:spcAft>
                        <a:tabLst>
                          <a:tab pos="773430" algn="l"/>
                        </a:tabLst>
                      </a:pPr>
                      <a:endParaRPr lang="en-US" sz="1600" b="0" dirty="0">
                        <a:solidFill>
                          <a:schemeClr val="tx1"/>
                        </a:solidFill>
                        <a:effectLst/>
                        <a:latin typeface="Times New Roman" panose="02020603050405020304" pitchFamily="18"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1973661447"/>
                  </a:ext>
                </a:extLst>
              </a:tr>
              <a:tr h="2177025">
                <a:tc>
                  <a:txBody>
                    <a:bodyPr/>
                    <a:lstStyle/>
                    <a:p>
                      <a:pPr marL="0" marR="0">
                        <a:spcBef>
                          <a:spcPts val="0"/>
                        </a:spcBef>
                        <a:spcAft>
                          <a:spcPts val="0"/>
                        </a:spcAft>
                      </a:pPr>
                      <a:r>
                        <a:rPr lang="en-US" sz="1600" dirty="0">
                          <a:effectLst/>
                          <a:latin typeface="Times New Roman" panose="02020603050405020304" pitchFamily="18" charset="0"/>
                          <a:cs typeface="Times New Roman" panose="02020603050405020304" pitchFamily="18" charset="0"/>
                        </a:rPr>
                        <a:t>  7.</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lgn="ctr">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Improvement in success rate with backlog for past three batches</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58420" marR="61595" indent="10160">
                        <a:lnSpc>
                          <a:spcPct val="100000"/>
                        </a:lnSpc>
                        <a:spcBef>
                          <a:spcPts val="5"/>
                        </a:spcBef>
                        <a:spcAft>
                          <a:spcPts val="0"/>
                        </a:spcAft>
                        <a:tabLst>
                          <a:tab pos="502285" algn="l"/>
                          <a:tab pos="535940" algn="l"/>
                          <a:tab pos="793115" algn="l"/>
                          <a:tab pos="828040" algn="l"/>
                          <a:tab pos="850900" algn="l"/>
                          <a:tab pos="916940" algn="l"/>
                          <a:tab pos="957580" algn="l"/>
                        </a:tabLst>
                      </a:pPr>
                      <a:r>
                        <a:rPr lang="en-US" sz="1600" b="0" dirty="0">
                          <a:solidFill>
                            <a:schemeClr val="tx1"/>
                          </a:solidFill>
                          <a:effectLst/>
                          <a:latin typeface="Times New Roman" panose="02020603050405020304" pitchFamily="18" charset="0"/>
                          <a:cs typeface="Times New Roman" panose="02020603050405020304" pitchFamily="18" charset="0"/>
                        </a:rPr>
                        <a:t>SI= (Number of students who graduated	from the program in the stipulated period of course duration) / (Number of students admitted in the first year of that batch	 and admitted in 2nd year via lateral entry		and separate division, if applicable)</a:t>
                      </a:r>
                    </a:p>
                    <a:p>
                      <a:pPr marL="58420" marR="61595" indent="10160">
                        <a:lnSpc>
                          <a:spcPct val="100000"/>
                        </a:lnSpc>
                        <a:spcBef>
                          <a:spcPts val="5"/>
                        </a:spcBef>
                        <a:spcAft>
                          <a:spcPts val="0"/>
                        </a:spcAft>
                        <a:tabLst>
                          <a:tab pos="502285" algn="l"/>
                          <a:tab pos="535940" algn="l"/>
                          <a:tab pos="793115" algn="l"/>
                          <a:tab pos="828040" algn="l"/>
                          <a:tab pos="850900" algn="l"/>
                          <a:tab pos="916940" algn="l"/>
                          <a:tab pos="957580" algn="l"/>
                        </a:tabLst>
                      </a:pPr>
                      <a:endParaRPr lang="en-US" sz="1600" b="0" dirty="0">
                        <a:solidFill>
                          <a:schemeClr val="tx1"/>
                        </a:solidFill>
                        <a:effectLst/>
                        <a:latin typeface="Times New Roman" panose="02020603050405020304" pitchFamily="18" charset="0"/>
                        <a:cs typeface="Times New Roman" panose="02020603050405020304" pitchFamily="18" charset="0"/>
                      </a:endParaRPr>
                    </a:p>
                    <a:p>
                      <a:pPr marL="58420" marR="61595" indent="10160">
                        <a:lnSpc>
                          <a:spcPct val="100000"/>
                        </a:lnSpc>
                        <a:spcBef>
                          <a:spcPts val="5"/>
                        </a:spcBef>
                        <a:spcAft>
                          <a:spcPts val="0"/>
                        </a:spcAft>
                        <a:tabLst>
                          <a:tab pos="502285" algn="l"/>
                          <a:tab pos="535940" algn="l"/>
                          <a:tab pos="793115" algn="l"/>
                          <a:tab pos="828040" algn="l"/>
                          <a:tab pos="850900" algn="l"/>
                          <a:tab pos="916940" algn="l"/>
                          <a:tab pos="957580" algn="l"/>
                        </a:tabLst>
                      </a:pPr>
                      <a:r>
                        <a:rPr lang="en-US" sz="1600" b="0" dirty="0">
                          <a:solidFill>
                            <a:schemeClr val="tx1"/>
                          </a:solidFill>
                          <a:effectLst/>
                          <a:latin typeface="Times New Roman" panose="02020603050405020304" pitchFamily="18" charset="0"/>
                          <a:cs typeface="Times New Roman" panose="02020603050405020304" pitchFamily="18" charset="0"/>
                        </a:rPr>
                        <a:t> Average SI = mean of Success Index      (SI)		 </a:t>
                      </a:r>
                      <a:r>
                        <a:rPr lang="en-US" sz="1600" b="0" spc="-30" dirty="0">
                          <a:solidFill>
                            <a:schemeClr val="tx1"/>
                          </a:solidFill>
                          <a:effectLst/>
                          <a:latin typeface="Times New Roman" panose="02020603050405020304" pitchFamily="18" charset="0"/>
                          <a:cs typeface="Times New Roman" panose="02020603050405020304" pitchFamily="18" charset="0"/>
                        </a:rPr>
                        <a:t>for </a:t>
                      </a:r>
                      <a:r>
                        <a:rPr lang="en-US" sz="1600" b="0" dirty="0">
                          <a:solidFill>
                            <a:schemeClr val="tx1"/>
                          </a:solidFill>
                          <a:effectLst/>
                          <a:latin typeface="Times New Roman" panose="02020603050405020304" pitchFamily="18" charset="0"/>
                          <a:cs typeface="Times New Roman" panose="02020603050405020304" pitchFamily="18" charset="0"/>
                        </a:rPr>
                        <a:t>past </a:t>
                      </a:r>
                      <a:r>
                        <a:rPr lang="en-US" sz="1600" b="0" spc="-60" dirty="0">
                          <a:solidFill>
                            <a:schemeClr val="tx1"/>
                          </a:solidFill>
                          <a:effectLst/>
                          <a:latin typeface="Times New Roman" panose="02020603050405020304" pitchFamily="18" charset="0"/>
                          <a:cs typeface="Times New Roman" panose="02020603050405020304" pitchFamily="18" charset="0"/>
                        </a:rPr>
                        <a:t>three </a:t>
                      </a:r>
                      <a:r>
                        <a:rPr lang="en-US" sz="1600" b="0" dirty="0">
                          <a:solidFill>
                            <a:schemeClr val="tx1"/>
                          </a:solidFill>
                          <a:effectLst/>
                          <a:latin typeface="Times New Roman" panose="02020603050405020304" pitchFamily="18" charset="0"/>
                          <a:cs typeface="Times New Roman" panose="02020603050405020304" pitchFamily="18" charset="0"/>
                        </a:rPr>
                        <a:t>batches</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 </a:t>
                      </a:r>
                      <a:endPar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2917275435"/>
                  </a:ext>
                </a:extLst>
              </a:tr>
            </a:tbl>
          </a:graphicData>
        </a:graphic>
      </p:graphicFrame>
    </p:spTree>
    <p:extLst>
      <p:ext uri="{BB962C8B-B14F-4D97-AF65-F5344CB8AC3E}">
        <p14:creationId xmlns:p14="http://schemas.microsoft.com/office/powerpoint/2010/main" val="3002399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4BFD0-F2E1-4473-B4CB-FC150A7A4EF3}"/>
              </a:ext>
            </a:extLst>
          </p:cNvPr>
          <p:cNvSpPr>
            <a:spLocks noGrp="1"/>
          </p:cNvSpPr>
          <p:nvPr>
            <p:ph type="title"/>
          </p:nvPr>
        </p:nvSpPr>
        <p:spPr>
          <a:xfrm>
            <a:off x="1520588" y="0"/>
            <a:ext cx="10416822" cy="752475"/>
          </a:xfrm>
        </p:spPr>
        <p:txBody>
          <a:bodyPr>
            <a:normAutofit/>
          </a:bodyPr>
          <a:lstStyle/>
          <a:p>
            <a:pPr algn="r"/>
            <a:r>
              <a:rPr lang="en-US" sz="1100" dirty="0">
                <a:latin typeface="Times New Roman" panose="02020603050405020304" pitchFamily="18" charset="0"/>
                <a:cs typeface="Times New Roman" panose="02020603050405020304" pitchFamily="18" charset="0"/>
              </a:rPr>
              <a:t>Continue…</a:t>
            </a:r>
          </a:p>
        </p:txBody>
      </p:sp>
      <p:graphicFrame>
        <p:nvGraphicFramePr>
          <p:cNvPr id="4" name="Content Placeholder 3">
            <a:extLst>
              <a:ext uri="{FF2B5EF4-FFF2-40B4-BE49-F238E27FC236}">
                <a16:creationId xmlns:a16="http://schemas.microsoft.com/office/drawing/2014/main" id="{9250CDF5-8968-4BB7-AC43-73190DE257E6}"/>
              </a:ext>
            </a:extLst>
          </p:cNvPr>
          <p:cNvGraphicFramePr>
            <a:graphicFrameLocks noGrp="1"/>
          </p:cNvGraphicFramePr>
          <p:nvPr>
            <p:ph idx="1"/>
            <p:extLst>
              <p:ext uri="{D42A27DB-BD31-4B8C-83A1-F6EECF244321}">
                <p14:modId xmlns:p14="http://schemas.microsoft.com/office/powerpoint/2010/main" val="1333381224"/>
              </p:ext>
            </p:extLst>
          </p:nvPr>
        </p:nvGraphicFramePr>
        <p:xfrm>
          <a:off x="499113" y="558042"/>
          <a:ext cx="10868335" cy="4622800"/>
        </p:xfrm>
        <a:graphic>
          <a:graphicData uri="http://schemas.openxmlformats.org/drawingml/2006/table">
            <a:tbl>
              <a:tblPr firstRow="1" firstCol="1" lastRow="1" lastCol="1" bandRow="1" bandCol="1">
                <a:tableStyleId>{5C22544A-7EE6-4342-B048-85BDC9FD1C3A}</a:tableStyleId>
              </a:tblPr>
              <a:tblGrid>
                <a:gridCol w="688242">
                  <a:extLst>
                    <a:ext uri="{9D8B030D-6E8A-4147-A177-3AD203B41FA5}">
                      <a16:colId xmlns:a16="http://schemas.microsoft.com/office/drawing/2014/main" val="1208386454"/>
                    </a:ext>
                  </a:extLst>
                </a:gridCol>
                <a:gridCol w="1596788">
                  <a:extLst>
                    <a:ext uri="{9D8B030D-6E8A-4147-A177-3AD203B41FA5}">
                      <a16:colId xmlns:a16="http://schemas.microsoft.com/office/drawing/2014/main" val="3494392647"/>
                    </a:ext>
                  </a:extLst>
                </a:gridCol>
                <a:gridCol w="3998794">
                  <a:extLst>
                    <a:ext uri="{9D8B030D-6E8A-4147-A177-3AD203B41FA5}">
                      <a16:colId xmlns:a16="http://schemas.microsoft.com/office/drawing/2014/main" val="1637050172"/>
                    </a:ext>
                  </a:extLst>
                </a:gridCol>
                <a:gridCol w="1310186">
                  <a:extLst>
                    <a:ext uri="{9D8B030D-6E8A-4147-A177-3AD203B41FA5}">
                      <a16:colId xmlns:a16="http://schemas.microsoft.com/office/drawing/2014/main" val="2273629108"/>
                    </a:ext>
                  </a:extLst>
                </a:gridCol>
                <a:gridCol w="1460310">
                  <a:extLst>
                    <a:ext uri="{9D8B030D-6E8A-4147-A177-3AD203B41FA5}">
                      <a16:colId xmlns:a16="http://schemas.microsoft.com/office/drawing/2014/main" val="2305856329"/>
                    </a:ext>
                  </a:extLst>
                </a:gridCol>
                <a:gridCol w="1814015">
                  <a:extLst>
                    <a:ext uri="{9D8B030D-6E8A-4147-A177-3AD203B41FA5}">
                      <a16:colId xmlns:a16="http://schemas.microsoft.com/office/drawing/2014/main" val="1928669568"/>
                    </a:ext>
                  </a:extLst>
                </a:gridCol>
              </a:tblGrid>
              <a:tr h="269499">
                <a:tc>
                  <a:txBody>
                    <a:bodyPr/>
                    <a:lstStyle/>
                    <a:p>
                      <a:pPr marL="0" marR="0" algn="just">
                        <a:spcBef>
                          <a:spcPts val="15"/>
                        </a:spcBef>
                        <a:spcAft>
                          <a:spcPts val="0"/>
                        </a:spcAft>
                      </a:pPr>
                      <a:r>
                        <a:rPr lang="en-US" sz="1600" dirty="0">
                          <a:effectLst/>
                          <a:latin typeface="Times New Roman" panose="02020603050405020304" pitchFamily="18" charset="0"/>
                          <a:cs typeface="Times New Roman" panose="02020603050405020304" pitchFamily="18" charset="0"/>
                        </a:rPr>
                        <a:t> </a:t>
                      </a:r>
                    </a:p>
                    <a:p>
                      <a:pPr marL="71120" marR="0" algn="just">
                        <a:spcBef>
                          <a:spcPts val="0"/>
                        </a:spcBef>
                        <a:spcAft>
                          <a:spcPts val="0"/>
                        </a:spcAft>
                      </a:pPr>
                      <a:r>
                        <a:rPr lang="en-US" sz="1600" dirty="0" err="1">
                          <a:effectLst/>
                          <a:latin typeface="Times New Roman" panose="02020603050405020304" pitchFamily="18" charset="0"/>
                          <a:cs typeface="Times New Roman" panose="02020603050405020304" pitchFamily="18" charset="0"/>
                        </a:rPr>
                        <a:t>S.No</a:t>
                      </a:r>
                      <a:r>
                        <a:rPr lang="en-US" sz="1600" dirty="0">
                          <a:effectLst/>
                          <a:latin typeface="Times New Roman" panose="02020603050405020304" pitchFamily="18" charset="0"/>
                          <a:cs typeface="Times New Roman" panose="02020603050405020304" pitchFamily="18" charset="0"/>
                        </a:rPr>
                        <a:t>.</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lgn="just">
                        <a:spcBef>
                          <a:spcPts val="15"/>
                        </a:spcBef>
                        <a:spcAft>
                          <a:spcPts val="0"/>
                        </a:spcAft>
                      </a:pPr>
                      <a:r>
                        <a:rPr lang="en-US" sz="1600" dirty="0">
                          <a:effectLst/>
                          <a:latin typeface="Times New Roman" panose="02020603050405020304" pitchFamily="18" charset="0"/>
                          <a:cs typeface="Times New Roman" panose="02020603050405020304" pitchFamily="18" charset="0"/>
                        </a:rPr>
                        <a:t> </a:t>
                      </a:r>
                    </a:p>
                    <a:p>
                      <a:pPr marL="250825" marR="0" algn="just">
                        <a:spcBef>
                          <a:spcPts val="0"/>
                        </a:spcBef>
                        <a:spcAft>
                          <a:spcPts val="0"/>
                        </a:spcAft>
                      </a:pPr>
                      <a:r>
                        <a:rPr lang="en-US" sz="1600" dirty="0">
                          <a:effectLst/>
                          <a:latin typeface="Times New Roman" panose="02020603050405020304" pitchFamily="18" charset="0"/>
                          <a:cs typeface="Times New Roman" panose="02020603050405020304" pitchFamily="18" charset="0"/>
                        </a:rPr>
                        <a:t>Parameters</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lgn="just">
                        <a:spcBef>
                          <a:spcPts val="15"/>
                        </a:spcBef>
                        <a:spcAft>
                          <a:spcPts val="0"/>
                        </a:spcAft>
                      </a:pPr>
                      <a:r>
                        <a:rPr lang="en-US" sz="1600">
                          <a:effectLst/>
                          <a:latin typeface="Times New Roman" panose="02020603050405020304" pitchFamily="18" charset="0"/>
                          <a:cs typeface="Times New Roman" panose="02020603050405020304" pitchFamily="18" charset="0"/>
                        </a:rPr>
                        <a:t> </a:t>
                      </a:r>
                    </a:p>
                    <a:p>
                      <a:pPr marL="137795" marR="0" algn="just">
                        <a:spcBef>
                          <a:spcPts val="0"/>
                        </a:spcBef>
                        <a:spcAft>
                          <a:spcPts val="0"/>
                        </a:spcAft>
                      </a:pPr>
                      <a:r>
                        <a:rPr lang="en-US" sz="1600">
                          <a:effectLst/>
                          <a:latin typeface="Times New Roman" panose="02020603050405020304" pitchFamily="18" charset="0"/>
                          <a:cs typeface="Times New Roman" panose="02020603050405020304" pitchFamily="18" charset="0"/>
                        </a:rPr>
                        <a:t>Calculations</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415925" marR="0" indent="-253365" algn="just">
                        <a:spcBef>
                          <a:spcPts val="995"/>
                        </a:spcBef>
                        <a:spcAft>
                          <a:spcPts val="0"/>
                        </a:spcAft>
                      </a:pPr>
                      <a:r>
                        <a:rPr lang="en-US" sz="1600">
                          <a:effectLst/>
                          <a:latin typeface="Times New Roman" panose="02020603050405020304" pitchFamily="18" charset="0"/>
                          <a:cs typeface="Times New Roman" panose="02020603050405020304" pitchFamily="18" charset="0"/>
                        </a:rPr>
                        <a:t>Prior to the Visit</a:t>
                      </a:r>
                      <a:endParaRPr lang="en-US" sz="160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lgn="just">
                        <a:spcBef>
                          <a:spcPts val="15"/>
                        </a:spcBef>
                        <a:spcAft>
                          <a:spcPts val="0"/>
                        </a:spcAft>
                      </a:pPr>
                      <a:r>
                        <a:rPr lang="en-US" sz="1600" dirty="0">
                          <a:effectLst/>
                          <a:latin typeface="Times New Roman" panose="02020603050405020304" pitchFamily="18" charset="0"/>
                          <a:cs typeface="Times New Roman" panose="02020603050405020304" pitchFamily="18" charset="0"/>
                        </a:rPr>
                        <a:t>  After the visit</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122555" marR="113665" indent="-3810" algn="just">
                        <a:spcBef>
                          <a:spcPts val="395"/>
                        </a:spcBef>
                        <a:spcAft>
                          <a:spcPts val="0"/>
                        </a:spcAft>
                      </a:pPr>
                      <a:r>
                        <a:rPr lang="en-US" sz="1600" dirty="0">
                          <a:effectLst/>
                          <a:latin typeface="Times New Roman" panose="02020603050405020304" pitchFamily="18" charset="0"/>
                          <a:cs typeface="Times New Roman" panose="02020603050405020304" pitchFamily="18" charset="0"/>
                        </a:rPr>
                        <a:t>Remarks of the Evaluator</a:t>
                      </a:r>
                    </a:p>
                    <a:p>
                      <a:pPr marL="122555" marR="113665" indent="-3810" algn="just">
                        <a:spcBef>
                          <a:spcPts val="395"/>
                        </a:spcBef>
                        <a:spcAft>
                          <a:spcPts val="0"/>
                        </a:spcAft>
                      </a:pP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extLst>
                  <a:ext uri="{0D108BD9-81ED-4DB2-BD59-A6C34878D82A}">
                    <a16:rowId xmlns:a16="http://schemas.microsoft.com/office/drawing/2014/main" val="3641005883"/>
                  </a:ext>
                </a:extLst>
              </a:tr>
              <a:tr h="3087180">
                <a:tc>
                  <a:txBody>
                    <a:bodyPr/>
                    <a:lstStyle/>
                    <a:p>
                      <a:pPr marL="0" marR="0" algn="just">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p>
                    <a:p>
                      <a:pPr marL="0" marR="0" algn="just">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p>
                    <a:p>
                      <a:pPr marL="0" marR="0" algn="just">
                        <a:spcBef>
                          <a:spcPts val="0"/>
                        </a:spcBef>
                        <a:spcAft>
                          <a:spcPts val="0"/>
                        </a:spcAft>
                      </a:pPr>
                      <a:r>
                        <a:rPr lang="en-US" sz="1600" dirty="0">
                          <a:effectLst/>
                          <a:latin typeface="Times New Roman" panose="02020603050405020304" pitchFamily="18" charset="0"/>
                          <a:cs typeface="Times New Roman" panose="02020603050405020304" pitchFamily="18" charset="0"/>
                        </a:rPr>
                        <a:t>    8</a:t>
                      </a:r>
                      <a:endParaRPr lang="en-US" sz="1600" dirty="0">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lgn="just">
                        <a:spcBef>
                          <a:spcPts val="0"/>
                        </a:spcBef>
                        <a:spcAft>
                          <a:spcPts val="0"/>
                        </a:spcAft>
                      </a:pPr>
                      <a:r>
                        <a:rPr lang="en-US" sz="1800" dirty="0">
                          <a:solidFill>
                            <a:schemeClr val="tx1"/>
                          </a:solidFill>
                          <a:effectLst/>
                          <a:latin typeface="Times New Roman" panose="02020603050405020304" pitchFamily="18" charset="0"/>
                          <a:cs typeface="Times New Roman" panose="02020603050405020304" pitchFamily="18" charset="0"/>
                        </a:rPr>
                        <a:t> </a:t>
                      </a:r>
                    </a:p>
                    <a:p>
                      <a:pPr marL="0" marR="0" algn="ctr">
                        <a:spcBef>
                          <a:spcPts val="0"/>
                        </a:spcBef>
                        <a:spcAft>
                          <a:spcPts val="0"/>
                        </a:spcAft>
                      </a:pPr>
                      <a:r>
                        <a:rPr lang="en-US" sz="1800" dirty="0">
                          <a:solidFill>
                            <a:schemeClr val="tx1"/>
                          </a:solidFill>
                          <a:effectLst/>
                          <a:latin typeface="Times New Roman" panose="02020603050405020304" pitchFamily="18" charset="0"/>
                          <a:cs typeface="Times New Roman" panose="02020603050405020304" pitchFamily="18" charset="0"/>
                        </a:rPr>
                        <a:t>Improvement </a:t>
                      </a:r>
                      <a:r>
                        <a:rPr lang="en-US" sz="1800" spc="-65" dirty="0">
                          <a:solidFill>
                            <a:schemeClr val="tx1"/>
                          </a:solidFill>
                          <a:effectLst/>
                          <a:latin typeface="Times New Roman" panose="02020603050405020304" pitchFamily="18" charset="0"/>
                          <a:cs typeface="Times New Roman" panose="02020603050405020304" pitchFamily="18" charset="0"/>
                        </a:rPr>
                        <a:t>in </a:t>
                      </a:r>
                      <a:r>
                        <a:rPr lang="en-US" sz="1800" dirty="0">
                          <a:solidFill>
                            <a:schemeClr val="tx1"/>
                          </a:solidFill>
                          <a:effectLst/>
                          <a:latin typeface="Times New Roman" panose="02020603050405020304" pitchFamily="18" charset="0"/>
                          <a:cs typeface="Times New Roman" panose="02020603050405020304" pitchFamily="18" charset="0"/>
                        </a:rPr>
                        <a:t>Academic Performance </a:t>
                      </a:r>
                      <a:r>
                        <a:rPr lang="en-US" sz="1800" spc="-40" dirty="0">
                          <a:solidFill>
                            <a:schemeClr val="tx1"/>
                          </a:solidFill>
                          <a:effectLst/>
                          <a:latin typeface="Times New Roman" panose="02020603050405020304" pitchFamily="18" charset="0"/>
                          <a:cs typeface="Times New Roman" panose="02020603050405020304" pitchFamily="18" charset="0"/>
                        </a:rPr>
                        <a:t>for </a:t>
                      </a:r>
                      <a:r>
                        <a:rPr lang="en-US" sz="1800" dirty="0">
                          <a:solidFill>
                            <a:schemeClr val="tx1"/>
                          </a:solidFill>
                          <a:effectLst/>
                          <a:latin typeface="Times New Roman" panose="02020603050405020304" pitchFamily="18" charset="0"/>
                          <a:cs typeface="Times New Roman" panose="02020603050405020304" pitchFamily="18" charset="0"/>
                        </a:rPr>
                        <a:t>the previous</a:t>
                      </a:r>
                      <a:r>
                        <a:rPr lang="en-US" sz="1800" spc="-55" dirty="0">
                          <a:solidFill>
                            <a:schemeClr val="tx1"/>
                          </a:solidFill>
                          <a:effectLst/>
                          <a:latin typeface="Times New Roman" panose="02020603050405020304" pitchFamily="18" charset="0"/>
                          <a:cs typeface="Times New Roman" panose="02020603050405020304" pitchFamily="18" charset="0"/>
                        </a:rPr>
                        <a:t> </a:t>
                      </a:r>
                      <a:r>
                        <a:rPr lang="en-US" sz="1800" dirty="0">
                          <a:solidFill>
                            <a:schemeClr val="tx1"/>
                          </a:solidFill>
                          <a:effectLst/>
                          <a:latin typeface="Times New Roman" panose="02020603050405020304" pitchFamily="18" charset="0"/>
                          <a:cs typeface="Times New Roman" panose="02020603050405020304" pitchFamily="18" charset="0"/>
                        </a:rPr>
                        <a:t>three years</a:t>
                      </a:r>
                      <a:endParaRPr lang="en-US" sz="180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lgn="just">
                        <a:spcBef>
                          <a:spcPts val="10"/>
                        </a:spcBef>
                        <a:spcAft>
                          <a:spcPts val="0"/>
                        </a:spcAft>
                      </a:pPr>
                      <a:endParaRPr lang="en-US" sz="180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p>
                      <a:pPr marL="0" marR="0" algn="l">
                        <a:spcBef>
                          <a:spcPts val="10"/>
                        </a:spcBef>
                        <a:spcAft>
                          <a:spcPts val="0"/>
                        </a:spcAft>
                      </a:pPr>
                      <a:r>
                        <a:rPr lang="en-US" sz="180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   </a:t>
                      </a:r>
                      <a:r>
                        <a:rPr lang="en-US" sz="1800" b="1"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Academic Performance </a:t>
                      </a:r>
                      <a:r>
                        <a:rPr lang="en-US" sz="18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 Average API</a:t>
                      </a:r>
                    </a:p>
                    <a:p>
                      <a:pPr marL="0" marR="0" algn="l">
                        <a:spcBef>
                          <a:spcPts val="10"/>
                        </a:spcBef>
                        <a:spcAft>
                          <a:spcPts val="0"/>
                        </a:spcAft>
                      </a:pPr>
                      <a:r>
                        <a:rPr lang="en-US" sz="18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 (Academic Performance Index)</a:t>
                      </a:r>
                    </a:p>
                    <a:p>
                      <a:pPr marL="0" marR="0" algn="l">
                        <a:spcBef>
                          <a:spcPts val="10"/>
                        </a:spcBef>
                        <a:spcAft>
                          <a:spcPts val="0"/>
                        </a:spcAft>
                      </a:pPr>
                      <a:r>
                        <a:rPr lang="en-US" sz="18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 </a:t>
                      </a:r>
                      <a:r>
                        <a:rPr lang="en-US" sz="1800" b="1"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API</a:t>
                      </a:r>
                      <a:r>
                        <a:rPr lang="en-US" sz="18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 = ((Mean of 2nd Year Grade Point</a:t>
                      </a:r>
                    </a:p>
                    <a:p>
                      <a:pPr marL="0" marR="0" algn="l">
                        <a:spcBef>
                          <a:spcPts val="10"/>
                        </a:spcBef>
                        <a:spcAft>
                          <a:spcPts val="0"/>
                        </a:spcAft>
                      </a:pPr>
                      <a:r>
                        <a:rPr lang="en-US" sz="18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 Average of all successful</a:t>
                      </a:r>
                    </a:p>
                    <a:p>
                      <a:pPr marL="0" marR="0" algn="l">
                        <a:spcBef>
                          <a:spcPts val="10"/>
                        </a:spcBef>
                        <a:spcAft>
                          <a:spcPts val="0"/>
                        </a:spcAft>
                      </a:pPr>
                      <a:r>
                        <a:rPr lang="en-US" sz="18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 Students on a 10 point scale) or</a:t>
                      </a:r>
                    </a:p>
                    <a:p>
                      <a:pPr marL="0" marR="0" algn="l">
                        <a:spcBef>
                          <a:spcPts val="10"/>
                        </a:spcBef>
                        <a:spcAft>
                          <a:spcPts val="0"/>
                        </a:spcAft>
                      </a:pPr>
                      <a:r>
                        <a:rPr lang="en-US" sz="18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 (Mean of the percentage of marks of </a:t>
                      </a:r>
                    </a:p>
                    <a:p>
                      <a:pPr marL="0" marR="0" algn="l">
                        <a:spcBef>
                          <a:spcPts val="10"/>
                        </a:spcBef>
                        <a:spcAft>
                          <a:spcPts val="0"/>
                        </a:spcAft>
                      </a:pPr>
                      <a:r>
                        <a:rPr lang="en-US" sz="18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 all successful students in Second Year/10))</a:t>
                      </a:r>
                    </a:p>
                    <a:p>
                      <a:pPr marL="0" marR="0" algn="l">
                        <a:spcBef>
                          <a:spcPts val="10"/>
                        </a:spcBef>
                        <a:spcAft>
                          <a:spcPts val="0"/>
                        </a:spcAft>
                      </a:pPr>
                      <a:r>
                        <a:rPr lang="en-US" sz="18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 x (number of successful students/number of   students appeared in the examination).</a:t>
                      </a:r>
                    </a:p>
                    <a:p>
                      <a:pPr marL="0" marR="0" algn="l">
                        <a:spcBef>
                          <a:spcPts val="10"/>
                        </a:spcBef>
                        <a:spcAft>
                          <a:spcPts val="0"/>
                        </a:spcAft>
                      </a:pPr>
                      <a:r>
                        <a:rPr lang="en-US" sz="18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 Successful students are those </a:t>
                      </a:r>
                    </a:p>
                    <a:p>
                      <a:pPr marL="0" marR="0" algn="l">
                        <a:spcBef>
                          <a:spcPts val="10"/>
                        </a:spcBef>
                        <a:spcAft>
                          <a:spcPts val="0"/>
                        </a:spcAft>
                      </a:pPr>
                      <a:r>
                        <a:rPr lang="en-US" sz="18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 who are permitted to proceed to the Third   year.</a:t>
                      </a:r>
                    </a:p>
                    <a:p>
                      <a:pPr marL="0" marR="0" algn="just">
                        <a:spcBef>
                          <a:spcPts val="10"/>
                        </a:spcBef>
                        <a:spcAft>
                          <a:spcPts val="0"/>
                        </a:spcAft>
                      </a:pPr>
                      <a:endParaRPr lang="en-US" sz="180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lgn="just">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t>
                      </a:r>
                      <a:endParaRPr lang="en-US" sz="160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lgn="just">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t>
                      </a:r>
                      <a:endParaRPr lang="en-US" sz="160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lgn="just">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t>
                      </a:r>
                      <a:endParaRPr lang="en-US" sz="160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3359113523"/>
                  </a:ext>
                </a:extLst>
              </a:tr>
            </a:tbl>
          </a:graphicData>
        </a:graphic>
      </p:graphicFrame>
    </p:spTree>
    <p:extLst>
      <p:ext uri="{BB962C8B-B14F-4D97-AF65-F5344CB8AC3E}">
        <p14:creationId xmlns:p14="http://schemas.microsoft.com/office/powerpoint/2010/main" val="2225409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A80BD-C500-4387-B346-80D9B1733CF9}"/>
              </a:ext>
            </a:extLst>
          </p:cNvPr>
          <p:cNvSpPr>
            <a:spLocks noGrp="1"/>
          </p:cNvSpPr>
          <p:nvPr>
            <p:ph type="title"/>
          </p:nvPr>
        </p:nvSpPr>
        <p:spPr>
          <a:xfrm>
            <a:off x="838200" y="167139"/>
            <a:ext cx="10816988" cy="624432"/>
          </a:xfrm>
        </p:spPr>
        <p:txBody>
          <a:bodyPr>
            <a:normAutofit/>
          </a:bodyPr>
          <a:lstStyle/>
          <a:p>
            <a:pPr algn="r"/>
            <a:r>
              <a:rPr lang="en-US" sz="1400" dirty="0">
                <a:latin typeface="Times New Roman" panose="02020603050405020304" pitchFamily="18" charset="0"/>
                <a:cs typeface="Times New Roman" panose="02020603050405020304" pitchFamily="18" charset="0"/>
              </a:rPr>
              <a:t>Continue….</a:t>
            </a:r>
          </a:p>
        </p:txBody>
      </p:sp>
      <p:sp>
        <p:nvSpPr>
          <p:cNvPr id="3" name="Content Placeholder 2">
            <a:extLst>
              <a:ext uri="{FF2B5EF4-FFF2-40B4-BE49-F238E27FC236}">
                <a16:creationId xmlns:a16="http://schemas.microsoft.com/office/drawing/2014/main" id="{B0E7A71A-D449-429C-B8DD-B1404B514185}"/>
              </a:ext>
            </a:extLst>
          </p:cNvPr>
          <p:cNvSpPr>
            <a:spLocks noGrp="1"/>
          </p:cNvSpPr>
          <p:nvPr>
            <p:ph idx="1"/>
          </p:nvPr>
        </p:nvSpPr>
        <p:spPr/>
        <p:txBody>
          <a:bodyPr>
            <a:normAutofit fontScale="62500" lnSpcReduction="20000"/>
          </a:bodyPr>
          <a:lstStyle/>
          <a:p>
            <a:pPr marL="0" marR="0" algn="just" rtl="0" eaLnBrk="1" fontAlgn="t" latinLnBrk="0" hangingPunct="1">
              <a:spcBef>
                <a:spcPts val="0"/>
              </a:spcBef>
              <a:spcAft>
                <a:spcPts val="0"/>
              </a:spcAft>
            </a:pPr>
            <a:r>
              <a:rPr lang="en-US" sz="1800" b="1" i="0" u="none" strike="noStrike" kern="1200" dirty="0">
                <a:solidFill>
                  <a:srgbClr val="FFFFFF"/>
                </a:solidFill>
                <a:effectLst/>
                <a:latin typeface="Times New Roman" panose="02020603050405020304" pitchFamily="18" charset="0"/>
                <a:cs typeface="Times New Roman" panose="02020603050405020304" pitchFamily="18" charset="0"/>
              </a:rPr>
              <a:t> </a:t>
            </a:r>
            <a:endParaRPr lang="en-US" sz="1800" b="0" i="0" u="none" strike="noStrike" dirty="0">
              <a:effectLst/>
              <a:latin typeface="Arial" panose="020B0604020202020204" pitchFamily="34" charset="0"/>
            </a:endParaRPr>
          </a:p>
          <a:p>
            <a:pPr marL="0" marR="0" algn="just" rtl="0" eaLnBrk="1" fontAlgn="t" latinLnBrk="0" hangingPunct="1">
              <a:spcBef>
                <a:spcPts val="0"/>
              </a:spcBef>
              <a:spcAft>
                <a:spcPts val="0"/>
              </a:spcAft>
            </a:pPr>
            <a:r>
              <a:rPr lang="en-US" sz="1800" b="1" i="0" u="none" strike="noStrike" kern="1200" dirty="0">
                <a:solidFill>
                  <a:srgbClr val="FFFFFF"/>
                </a:solidFill>
                <a:effectLst/>
                <a:latin typeface="Times New Roman" panose="02020603050405020304" pitchFamily="18" charset="0"/>
                <a:cs typeface="Times New Roman" panose="02020603050405020304" pitchFamily="18" charset="0"/>
              </a:rPr>
              <a:t> </a:t>
            </a:r>
            <a:endParaRPr lang="en-US" sz="1800" b="0" i="0" u="none" strike="noStrike" dirty="0">
              <a:effectLst/>
              <a:latin typeface="Arial" panose="020B0604020202020204" pitchFamily="34" charset="0"/>
            </a:endParaRPr>
          </a:p>
          <a:p>
            <a:pPr marL="0" marR="0" algn="just" rtl="0" eaLnBrk="1" fontAlgn="t" latinLnBrk="0" hangingPunct="1">
              <a:spcBef>
                <a:spcPts val="0"/>
              </a:spcBef>
              <a:spcAft>
                <a:spcPts val="0"/>
              </a:spcAft>
            </a:pPr>
            <a:r>
              <a:rPr lang="en-US" sz="1800" b="1" i="0" u="none" strike="noStrike" kern="1200" dirty="0">
                <a:solidFill>
                  <a:srgbClr val="FFFFFF"/>
                </a:solidFill>
                <a:effectLst/>
                <a:latin typeface="Times New Roman" panose="02020603050405020304" pitchFamily="18" charset="0"/>
                <a:cs typeface="Times New Roman" panose="02020603050405020304" pitchFamily="18" charset="0"/>
              </a:rPr>
              <a:t> </a:t>
            </a:r>
            <a:endParaRPr lang="en-US" sz="1800" b="0" i="0" u="none" strike="noStrike" dirty="0">
              <a:effectLst/>
              <a:latin typeface="Arial" panose="020B0604020202020204" pitchFamily="34" charset="0"/>
            </a:endParaRPr>
          </a:p>
          <a:p>
            <a:pPr marL="0" marR="0" algn="just" rtl="0" eaLnBrk="1" fontAlgn="t" latinLnBrk="0" hangingPunct="1">
              <a:spcBef>
                <a:spcPts val="0"/>
              </a:spcBef>
              <a:spcAft>
                <a:spcPts val="0"/>
              </a:spcAft>
            </a:pPr>
            <a:r>
              <a:rPr lang="en-US" sz="1800" b="1" i="0" u="none" strike="noStrike" kern="1200" dirty="0">
                <a:solidFill>
                  <a:srgbClr val="FFFFFF"/>
                </a:solidFill>
                <a:effectLst/>
                <a:latin typeface="Times New Roman" panose="02020603050405020304" pitchFamily="18" charset="0"/>
                <a:cs typeface="Times New Roman" panose="02020603050405020304" pitchFamily="18" charset="0"/>
              </a:rPr>
              <a:t> </a:t>
            </a:r>
            <a:endParaRPr lang="en-US" sz="1800" b="0" i="0" u="none" strike="noStrike" dirty="0">
              <a:effectLst/>
              <a:latin typeface="Arial" panose="020B0604020202020204" pitchFamily="34" charset="0"/>
            </a:endParaRPr>
          </a:p>
          <a:p>
            <a:pPr marL="0" marR="0" algn="just" rtl="0" eaLnBrk="1" fontAlgn="t" latinLnBrk="0" hangingPunct="1">
              <a:spcBef>
                <a:spcPts val="0"/>
              </a:spcBef>
              <a:spcAft>
                <a:spcPts val="0"/>
              </a:spcAft>
            </a:pPr>
            <a:r>
              <a:rPr lang="en-US" sz="1800" b="1" i="0" u="none" strike="noStrike" kern="1200" dirty="0">
                <a:solidFill>
                  <a:srgbClr val="FFFFFF"/>
                </a:solidFill>
                <a:effectLst/>
                <a:latin typeface="Times New Roman" panose="02020603050405020304" pitchFamily="18" charset="0"/>
                <a:cs typeface="Times New Roman" panose="02020603050405020304" pitchFamily="18" charset="0"/>
              </a:rPr>
              <a:t> </a:t>
            </a:r>
            <a:endParaRPr lang="en-US" sz="1800" b="0" i="0" u="none" strike="noStrike" dirty="0">
              <a:effectLst/>
              <a:latin typeface="Arial" panose="020B0604020202020204" pitchFamily="34" charset="0"/>
            </a:endParaRPr>
          </a:p>
          <a:p>
            <a:pPr marL="0" marR="0" algn="just" rtl="0" eaLnBrk="1" fontAlgn="t" latinLnBrk="0" hangingPunct="1">
              <a:spcBef>
                <a:spcPts val="0"/>
              </a:spcBef>
              <a:spcAft>
                <a:spcPts val="0"/>
              </a:spcAft>
            </a:pPr>
            <a:r>
              <a:rPr lang="en-US" sz="1800" b="1" i="0" u="none" strike="noStrike" kern="1200" dirty="0">
                <a:solidFill>
                  <a:srgbClr val="FFFFFF"/>
                </a:solidFill>
                <a:effectLst/>
                <a:latin typeface="Times New Roman" panose="02020603050405020304" pitchFamily="18" charset="0"/>
                <a:cs typeface="Times New Roman" panose="02020603050405020304" pitchFamily="18" charset="0"/>
              </a:rPr>
              <a:t> </a:t>
            </a:r>
            <a:endParaRPr lang="en-US" sz="1800" b="0" i="0" u="none" strike="noStrike" dirty="0">
              <a:effectLst/>
              <a:latin typeface="Arial" panose="020B0604020202020204" pitchFamily="34" charset="0"/>
            </a:endParaRPr>
          </a:p>
          <a:p>
            <a:pPr marL="9144" marR="0" algn="just" rtl="0" eaLnBrk="1" fontAlgn="t" latinLnBrk="0" hangingPunct="1">
              <a:spcBef>
                <a:spcPts val="685"/>
              </a:spcBef>
              <a:spcAft>
                <a:spcPts val="0"/>
              </a:spcAft>
            </a:pPr>
            <a:r>
              <a:rPr lang="en-US" sz="1800" b="1" i="0" u="none" strike="noStrike" kern="1200" dirty="0">
                <a:solidFill>
                  <a:srgbClr val="FFFFFF"/>
                </a:solidFill>
                <a:effectLst/>
                <a:latin typeface="Times New Roman" panose="02020603050405020304" pitchFamily="18" charset="0"/>
                <a:cs typeface="Times New Roman" panose="02020603050405020304" pitchFamily="18" charset="0"/>
              </a:rPr>
              <a:t>9</a:t>
            </a:r>
            <a:endParaRPr lang="en-US" sz="1800" b="0" i="0" u="none" strike="noStrike" dirty="0">
              <a:effectLst/>
              <a:latin typeface="Arial" panose="020B0604020202020204" pitchFamily="34" charset="0"/>
            </a:endParaRPr>
          </a:p>
          <a:p>
            <a:pPr marL="0" marR="0" algn="just" rtl="0" eaLnBrk="1" fontAlgn="t" latinLnBrk="0" hangingPunct="1">
              <a:spcBef>
                <a:spcPts val="0"/>
              </a:spcBef>
              <a:spcAft>
                <a:spcPts val="0"/>
              </a:spcAft>
            </a:pPr>
            <a:r>
              <a:rPr lang="en-US" sz="1800" b="1" i="0" u="none" strike="noStrike" kern="1200" dirty="0">
                <a:solidFill>
                  <a:srgbClr val="FFFFFF"/>
                </a:solidFill>
                <a:effectLst/>
                <a:latin typeface="Times New Roman" panose="02020603050405020304" pitchFamily="18" charset="0"/>
                <a:cs typeface="Times New Roman" panose="02020603050405020304" pitchFamily="18" charset="0"/>
              </a:rPr>
              <a:t> </a:t>
            </a:r>
            <a:endParaRPr lang="en-US" sz="1800" b="0" i="0" u="none" strike="noStrike" dirty="0">
              <a:effectLst/>
              <a:latin typeface="Arial" panose="020B0604020202020204" pitchFamily="34" charset="0"/>
            </a:endParaRPr>
          </a:p>
          <a:p>
            <a:pPr marL="0" marR="0" algn="just" rtl="0" eaLnBrk="1" fontAlgn="t" latinLnBrk="0" hangingPunct="1">
              <a:spcBef>
                <a:spcPts val="0"/>
              </a:spcBef>
              <a:spcAft>
                <a:spcPts val="0"/>
              </a:spcAft>
            </a:pPr>
            <a:r>
              <a:rPr lang="en-US" sz="1800" b="1" i="0" u="none" strike="noStrike" kern="1200" dirty="0">
                <a:solidFill>
                  <a:srgbClr val="FFFFFF"/>
                </a:solidFill>
                <a:effectLst/>
                <a:latin typeface="Times New Roman" panose="02020603050405020304" pitchFamily="18" charset="0"/>
                <a:cs typeface="Times New Roman" panose="02020603050405020304" pitchFamily="18" charset="0"/>
              </a:rPr>
              <a:t> </a:t>
            </a:r>
            <a:endParaRPr lang="en-US" sz="1800" b="0" i="0" u="none" strike="noStrike" dirty="0">
              <a:effectLst/>
              <a:latin typeface="Arial" panose="020B0604020202020204" pitchFamily="34" charset="0"/>
            </a:endParaRPr>
          </a:p>
          <a:p>
            <a:pPr marL="0" marR="0" algn="just" rtl="0" eaLnBrk="1" fontAlgn="t" latinLnBrk="0" hangingPunct="1">
              <a:spcBef>
                <a:spcPts val="0"/>
              </a:spcBef>
              <a:spcAft>
                <a:spcPts val="0"/>
              </a:spcAft>
            </a:pPr>
            <a:r>
              <a:rPr lang="en-US" sz="1800" b="1" i="0" u="none" strike="noStrike" kern="1200" dirty="0">
                <a:solidFill>
                  <a:srgbClr val="FFFFFF"/>
                </a:solidFill>
                <a:effectLst/>
                <a:latin typeface="Times New Roman" panose="02020603050405020304" pitchFamily="18" charset="0"/>
                <a:cs typeface="Times New Roman" panose="02020603050405020304" pitchFamily="18" charset="0"/>
              </a:rPr>
              <a:t> </a:t>
            </a:r>
            <a:endParaRPr lang="en-US" sz="1800" b="0" i="0" u="none" strike="noStrike" dirty="0">
              <a:effectLst/>
              <a:latin typeface="Arial" panose="020B0604020202020204" pitchFamily="34" charset="0"/>
            </a:endParaRPr>
          </a:p>
          <a:p>
            <a:pPr marL="0" marR="0" algn="just" rtl="0" eaLnBrk="1" fontAlgn="t" latinLnBrk="0" hangingPunct="1">
              <a:spcBef>
                <a:spcPts val="35"/>
              </a:spcBef>
              <a:spcAft>
                <a:spcPts val="0"/>
              </a:spcAft>
            </a:pPr>
            <a:r>
              <a:rPr lang="en-US" sz="1800" b="1" i="0" u="none" strike="noStrike" kern="1200" dirty="0">
                <a:solidFill>
                  <a:srgbClr val="FFFFFF"/>
                </a:solidFill>
                <a:effectLst/>
                <a:latin typeface="Times New Roman" panose="02020603050405020304" pitchFamily="18" charset="0"/>
                <a:cs typeface="Times New Roman" panose="02020603050405020304" pitchFamily="18" charset="0"/>
              </a:rPr>
              <a:t> </a:t>
            </a:r>
            <a:endParaRPr lang="en-US" sz="1800" b="0" i="0" u="none" strike="noStrike" dirty="0">
              <a:effectLst/>
              <a:latin typeface="Arial" panose="020B0604020202020204" pitchFamily="34" charset="0"/>
            </a:endParaRPr>
          </a:p>
          <a:p>
            <a:pPr marL="73152" marR="0" algn="just" rtl="0" eaLnBrk="1" fontAlgn="t" latinLnBrk="0" hangingPunct="1">
              <a:spcBef>
                <a:spcPts val="5"/>
              </a:spcBef>
              <a:spcAft>
                <a:spcPts val="0"/>
              </a:spcAft>
            </a:pPr>
            <a:r>
              <a:rPr lang="en-US" sz="1800" b="1" i="0" u="none" strike="noStrike" kern="1200" dirty="0">
                <a:solidFill>
                  <a:srgbClr val="FFFFFF"/>
                </a:solidFill>
                <a:effectLst/>
                <a:latin typeface="Times New Roman" panose="02020603050405020304" pitchFamily="18" charset="0"/>
                <a:cs typeface="Times New Roman" panose="02020603050405020304" pitchFamily="18" charset="0"/>
              </a:rPr>
              <a:t>The Placement</a:t>
            </a:r>
            <a:endParaRPr lang="en-US" sz="1800" b="0" i="0" u="none" strike="noStrike" dirty="0">
              <a:effectLst/>
              <a:latin typeface="Arial" panose="020B0604020202020204" pitchFamily="34" charset="0"/>
            </a:endParaRPr>
          </a:p>
          <a:p>
            <a:pPr marL="73152" marR="73152" algn="just" rtl="0" eaLnBrk="1" fontAlgn="t" latinLnBrk="0" hangingPunct="1">
              <a:spcBef>
                <a:spcPts val="35"/>
              </a:spcBef>
              <a:spcAft>
                <a:spcPts val="0"/>
              </a:spcAft>
            </a:pPr>
            <a:r>
              <a:rPr lang="en-US" sz="1800" b="1" i="0" u="none" strike="noStrike" kern="1200" dirty="0">
                <a:solidFill>
                  <a:srgbClr val="FFFFFF"/>
                </a:solidFill>
                <a:effectLst/>
                <a:latin typeface="Times New Roman" panose="02020603050405020304" pitchFamily="18" charset="0"/>
                <a:cs typeface="Times New Roman" panose="02020603050405020304" pitchFamily="18" charset="0"/>
              </a:rPr>
              <a:t>+Higher Studies+ Entrepreneurship ratio averaged for previous three academic years.</a:t>
            </a:r>
            <a:endParaRPr lang="en-US" sz="1800" b="0" i="0" u="none" strike="noStrike" dirty="0">
              <a:effectLst/>
              <a:latin typeface="Arial" panose="020B0604020202020204" pitchFamily="34" charset="0"/>
            </a:endParaRPr>
          </a:p>
          <a:p>
            <a:pPr marL="0" marR="0" algn="just" rtl="0" eaLnBrk="1" fontAlgn="t" latinLnBrk="0" hangingPunct="1">
              <a:spcBef>
                <a:spcPts val="0"/>
              </a:spcBef>
              <a:spcAft>
                <a:spcPts val="0"/>
              </a:spcAft>
            </a:pPr>
            <a:r>
              <a:rPr lang="en-US" sz="1800" b="1" i="0" u="none" strike="noStrike" kern="1200" dirty="0">
                <a:solidFill>
                  <a:srgbClr val="FFFFFF"/>
                </a:solidFill>
                <a:effectLst/>
                <a:latin typeface="Times New Roman" panose="02020603050405020304" pitchFamily="18" charset="0"/>
                <a:cs typeface="Times New Roman" panose="02020603050405020304" pitchFamily="18" charset="0"/>
              </a:rPr>
              <a:t> </a:t>
            </a:r>
            <a:endParaRPr lang="en-US" sz="1800" b="0" i="0" u="none" strike="noStrike" dirty="0">
              <a:effectLst/>
              <a:latin typeface="Arial" panose="020B0604020202020204" pitchFamily="34" charset="0"/>
            </a:endParaRPr>
          </a:p>
          <a:p>
            <a:pPr marL="73152" marR="0" algn="l" rtl="0" eaLnBrk="1" fontAlgn="t" latinLnBrk="0" hangingPunct="1">
              <a:lnSpc>
                <a:spcPts val="960"/>
              </a:lnSpc>
              <a:spcBef>
                <a:spcPts val="435"/>
              </a:spcBef>
              <a:spcAft>
                <a:spcPts val="0"/>
              </a:spcAft>
            </a:pPr>
            <a:r>
              <a:rPr lang="en-US" sz="1800" b="1" i="0" u="none" strike="noStrike" kern="1200" dirty="0">
                <a:solidFill>
                  <a:srgbClr val="FFFFFF"/>
                </a:solidFill>
                <a:effectLst/>
                <a:latin typeface="Times New Roman" panose="02020603050405020304" pitchFamily="18" charset="0"/>
                <a:ea typeface="Verdana" panose="020B0604030504040204" pitchFamily="34" charset="0"/>
                <a:cs typeface="Times New Roman" panose="02020603050405020304" pitchFamily="18" charset="0"/>
              </a:rPr>
              <a:t>The Placement +Higher Studies+</a:t>
            </a:r>
            <a:endParaRPr lang="en-US" sz="1800" b="0" i="0" u="none" strike="noStrike" dirty="0">
              <a:effectLst/>
              <a:latin typeface="Arial" panose="020B0604020202020204" pitchFamily="34" charset="0"/>
            </a:endParaRPr>
          </a:p>
          <a:p>
            <a:pPr marL="73152" marR="0" algn="l" rtl="0" eaLnBrk="1" fontAlgn="t" latinLnBrk="0" hangingPunct="1">
              <a:lnSpc>
                <a:spcPts val="960"/>
              </a:lnSpc>
              <a:spcBef>
                <a:spcPts val="435"/>
              </a:spcBef>
              <a:spcAft>
                <a:spcPts val="0"/>
              </a:spcAft>
            </a:pPr>
            <a:r>
              <a:rPr lang="en-US" sz="1800" b="1" i="0" u="none" strike="noStrike" kern="1200" dirty="0">
                <a:solidFill>
                  <a:srgbClr val="FFFFFF"/>
                </a:solidFill>
                <a:effectLst/>
                <a:latin typeface="Times New Roman" panose="02020603050405020304" pitchFamily="18" charset="0"/>
                <a:ea typeface="Verdana" panose="020B0604030504040204" pitchFamily="34" charset="0"/>
                <a:cs typeface="Times New Roman" panose="02020603050405020304" pitchFamily="18" charset="0"/>
              </a:rPr>
              <a:t>Entrepreneurship Ratio = Z/N</a:t>
            </a:r>
            <a:endParaRPr lang="en-US" sz="1800" b="0" i="0" u="none" strike="noStrike" dirty="0">
              <a:effectLst/>
              <a:latin typeface="Arial" panose="020B0604020202020204" pitchFamily="34" charset="0"/>
            </a:endParaRPr>
          </a:p>
          <a:p>
            <a:pPr marL="73152" marR="0" algn="l" rtl="0" eaLnBrk="1" fontAlgn="t" latinLnBrk="0" hangingPunct="1">
              <a:lnSpc>
                <a:spcPts val="960"/>
              </a:lnSpc>
              <a:spcBef>
                <a:spcPts val="435"/>
              </a:spcBef>
              <a:spcAft>
                <a:spcPts val="0"/>
              </a:spcAft>
            </a:pPr>
            <a:r>
              <a:rPr lang="en-US" sz="1800" b="1" i="0" u="none" strike="noStrike" kern="1200" dirty="0">
                <a:solidFill>
                  <a:srgbClr val="FFFFFF"/>
                </a:solidFill>
                <a:effectLst/>
                <a:latin typeface="Times New Roman" panose="02020603050405020304" pitchFamily="18" charset="0"/>
                <a:ea typeface="Verdana" panose="020B0604030504040204" pitchFamily="34" charset="0"/>
                <a:cs typeface="Times New Roman" panose="02020603050405020304" pitchFamily="18" charset="0"/>
              </a:rPr>
              <a:t>Where,</a:t>
            </a:r>
            <a:endParaRPr lang="en-US" sz="1800" b="0" i="0" u="none" strike="noStrike" dirty="0">
              <a:effectLst/>
              <a:latin typeface="Arial" panose="020B0604020202020204" pitchFamily="34" charset="0"/>
            </a:endParaRPr>
          </a:p>
          <a:p>
            <a:pPr marL="73152" marR="0" algn="l" rtl="0" eaLnBrk="1" fontAlgn="t" latinLnBrk="0" hangingPunct="1">
              <a:lnSpc>
                <a:spcPts val="960"/>
              </a:lnSpc>
              <a:spcBef>
                <a:spcPts val="435"/>
              </a:spcBef>
              <a:spcAft>
                <a:spcPts val="0"/>
              </a:spcAft>
            </a:pPr>
            <a:r>
              <a:rPr lang="en-US" sz="1800" b="1" i="0" u="none" strike="noStrike" kern="1200" dirty="0">
                <a:solidFill>
                  <a:srgbClr val="FFFFFF"/>
                </a:solidFill>
                <a:effectLst/>
                <a:latin typeface="Times New Roman" panose="02020603050405020304" pitchFamily="18" charset="0"/>
                <a:ea typeface="Verdana" panose="020B0604030504040204" pitchFamily="34" charset="0"/>
                <a:cs typeface="Times New Roman" panose="02020603050405020304" pitchFamily="18" charset="0"/>
              </a:rPr>
              <a:t>Z = No. of students Placed + No. of</a:t>
            </a:r>
            <a:endParaRPr lang="en-US" sz="1800" b="0" i="0" u="none" strike="noStrike" dirty="0">
              <a:effectLst/>
              <a:latin typeface="Arial" panose="020B0604020202020204" pitchFamily="34" charset="0"/>
            </a:endParaRPr>
          </a:p>
          <a:p>
            <a:pPr marL="73152" marR="0" algn="l" rtl="0" eaLnBrk="1" fontAlgn="t" latinLnBrk="0" hangingPunct="1">
              <a:lnSpc>
                <a:spcPts val="960"/>
              </a:lnSpc>
              <a:spcBef>
                <a:spcPts val="435"/>
              </a:spcBef>
              <a:spcAft>
                <a:spcPts val="0"/>
              </a:spcAft>
            </a:pPr>
            <a:r>
              <a:rPr lang="en-US" sz="1800" b="1" i="0" u="none" strike="noStrike" kern="1200" dirty="0">
                <a:solidFill>
                  <a:srgbClr val="FFFFFF"/>
                </a:solidFill>
                <a:effectLst/>
                <a:latin typeface="Times New Roman" panose="02020603050405020304" pitchFamily="18" charset="0"/>
                <a:ea typeface="Verdana" panose="020B0604030504040204" pitchFamily="34" charset="0"/>
                <a:cs typeface="Times New Roman" panose="02020603050405020304" pitchFamily="18" charset="0"/>
              </a:rPr>
              <a:t>students admitted for higher studies</a:t>
            </a:r>
            <a:endParaRPr lang="en-US" sz="1800" b="0" i="0" u="none" strike="noStrike" dirty="0">
              <a:effectLst/>
              <a:latin typeface="Arial" panose="020B0604020202020204" pitchFamily="34" charset="0"/>
            </a:endParaRPr>
          </a:p>
          <a:p>
            <a:pPr marL="73152" marR="0" algn="l" rtl="0" eaLnBrk="1" fontAlgn="t" latinLnBrk="0" hangingPunct="1">
              <a:lnSpc>
                <a:spcPts val="960"/>
              </a:lnSpc>
              <a:spcBef>
                <a:spcPts val="435"/>
              </a:spcBef>
              <a:spcAft>
                <a:spcPts val="0"/>
              </a:spcAft>
            </a:pPr>
            <a:r>
              <a:rPr lang="en-US" sz="1800" b="1" i="0" u="none" strike="noStrike" kern="1200" dirty="0">
                <a:solidFill>
                  <a:srgbClr val="FFFFFF"/>
                </a:solidFill>
                <a:effectLst/>
                <a:latin typeface="Times New Roman" panose="02020603050405020304" pitchFamily="18" charset="0"/>
                <a:ea typeface="Verdana" panose="020B0604030504040204" pitchFamily="34" charset="0"/>
                <a:cs typeface="Times New Roman" panose="02020603050405020304" pitchFamily="18" charset="0"/>
              </a:rPr>
              <a:t>with valid qualifying scores in GATE or equivalent State or </a:t>
            </a:r>
            <a:endParaRPr lang="en-US" sz="1800" b="0" i="0" u="none" strike="noStrike" dirty="0">
              <a:effectLst/>
              <a:latin typeface="Arial" panose="020B0604020202020204" pitchFamily="34" charset="0"/>
            </a:endParaRPr>
          </a:p>
          <a:p>
            <a:pPr marL="73152" marR="0" algn="l" rtl="0" eaLnBrk="1" fontAlgn="t" latinLnBrk="0" hangingPunct="1">
              <a:lnSpc>
                <a:spcPts val="960"/>
              </a:lnSpc>
              <a:spcBef>
                <a:spcPts val="435"/>
              </a:spcBef>
              <a:spcAft>
                <a:spcPts val="0"/>
              </a:spcAft>
            </a:pPr>
            <a:r>
              <a:rPr lang="en-US" sz="1800" b="1" i="0" u="none" strike="noStrike" kern="1200" dirty="0">
                <a:solidFill>
                  <a:srgbClr val="FFFFFF"/>
                </a:solidFill>
                <a:effectLst/>
                <a:latin typeface="Times New Roman" panose="02020603050405020304" pitchFamily="18" charset="0"/>
                <a:ea typeface="Verdana" panose="020B0604030504040204" pitchFamily="34" charset="0"/>
                <a:cs typeface="Times New Roman" panose="02020603050405020304" pitchFamily="18" charset="0"/>
              </a:rPr>
              <a:t>National Level Tests , GRE, GMAT + opted Entrepreneurship</a:t>
            </a:r>
            <a:endParaRPr lang="en-US" sz="1800" b="0" i="0" u="none" strike="noStrike" dirty="0">
              <a:effectLst/>
              <a:latin typeface="Arial" panose="020B0604020202020204" pitchFamily="34" charset="0"/>
            </a:endParaRPr>
          </a:p>
          <a:p>
            <a:pPr marL="73152" marR="0" algn="l" rtl="0" eaLnBrk="1" fontAlgn="t" latinLnBrk="0" hangingPunct="1">
              <a:lnSpc>
                <a:spcPts val="960"/>
              </a:lnSpc>
              <a:spcBef>
                <a:spcPts val="435"/>
              </a:spcBef>
              <a:spcAft>
                <a:spcPts val="0"/>
              </a:spcAft>
            </a:pPr>
            <a:r>
              <a:rPr lang="en-US" sz="1800" b="1" i="0" u="none" strike="noStrike" kern="1200" dirty="0">
                <a:solidFill>
                  <a:srgbClr val="FFFFFF"/>
                </a:solidFill>
                <a:effectLst/>
                <a:latin typeface="Times New Roman" panose="02020603050405020304" pitchFamily="18" charset="0"/>
                <a:ea typeface="Verdana" panose="020B0604030504040204" pitchFamily="34" charset="0"/>
                <a:cs typeface="Times New Roman" panose="02020603050405020304" pitchFamily="18" charset="0"/>
              </a:rPr>
              <a:t>N= No. of Students appeared in final year examination</a:t>
            </a:r>
            <a:endParaRPr lang="en-US" sz="1800" b="0" i="0" u="none" strike="noStrike" dirty="0">
              <a:effectLst/>
              <a:latin typeface="Arial" panose="020B0604020202020204" pitchFamily="34" charset="0"/>
            </a:endParaRPr>
          </a:p>
          <a:p>
            <a:pPr marL="73152" marR="0" algn="l" rtl="0" eaLnBrk="1" fontAlgn="t" latinLnBrk="0" hangingPunct="1">
              <a:lnSpc>
                <a:spcPts val="960"/>
              </a:lnSpc>
              <a:spcBef>
                <a:spcPts val="435"/>
              </a:spcBef>
              <a:spcAft>
                <a:spcPts val="0"/>
              </a:spcAft>
            </a:pPr>
            <a:r>
              <a:rPr lang="en-US" sz="1800" b="1" i="0" u="none" strike="noStrike" kern="1200" dirty="0">
                <a:solidFill>
                  <a:srgbClr val="FFFFFF"/>
                </a:solidFill>
                <a:effectLst/>
                <a:latin typeface="Times New Roman" panose="02020603050405020304" pitchFamily="18" charset="0"/>
                <a:ea typeface="Verdana" panose="020B0604030504040204" pitchFamily="34" charset="0"/>
                <a:cs typeface="Times New Roman" panose="02020603050405020304" pitchFamily="18" charset="0"/>
              </a:rPr>
              <a:t>For the Academic years:</a:t>
            </a:r>
            <a:endParaRPr lang="en-US" sz="1800" b="0" i="0" u="none" strike="noStrike" dirty="0">
              <a:effectLst/>
              <a:latin typeface="Arial" panose="020B0604020202020204" pitchFamily="34" charset="0"/>
            </a:endParaRPr>
          </a:p>
          <a:p>
            <a:pPr marL="73152" marR="0" algn="l" rtl="0" eaLnBrk="1" fontAlgn="t" latinLnBrk="0" hangingPunct="1">
              <a:lnSpc>
                <a:spcPts val="960"/>
              </a:lnSpc>
              <a:spcBef>
                <a:spcPts val="435"/>
              </a:spcBef>
              <a:spcAft>
                <a:spcPts val="0"/>
              </a:spcAft>
            </a:pPr>
            <a:r>
              <a:rPr lang="en-US" sz="1800" b="1" i="0" u="none" strike="noStrike" kern="1200" dirty="0">
                <a:solidFill>
                  <a:srgbClr val="FFFFFF"/>
                </a:solidFill>
                <a:effectLst/>
                <a:latin typeface="Times New Roman" panose="02020603050405020304" pitchFamily="18" charset="0"/>
                <a:ea typeface="Verdana" panose="020B0604030504040204" pitchFamily="34" charset="0"/>
                <a:cs typeface="Times New Roman" panose="02020603050405020304" pitchFamily="18" charset="0"/>
              </a:rPr>
              <a:t>CAYm3 (2017-18</a:t>
            </a:r>
            <a:endParaRPr lang="en-US" sz="1800" b="0" i="0" u="none" strike="noStrike" dirty="0">
              <a:effectLst/>
              <a:latin typeface="Arial" panose="020B0604020202020204" pitchFamily="34" charset="0"/>
            </a:endParaRPr>
          </a:p>
          <a:p>
            <a:pPr marL="73152" marR="0" algn="l" rtl="0" eaLnBrk="1" fontAlgn="t" latinLnBrk="0" hangingPunct="1">
              <a:lnSpc>
                <a:spcPts val="960"/>
              </a:lnSpc>
              <a:spcBef>
                <a:spcPts val="435"/>
              </a:spcBef>
              <a:spcAft>
                <a:spcPts val="0"/>
              </a:spcAft>
            </a:pPr>
            <a:r>
              <a:rPr lang="en-US" sz="1800" b="1" i="0" u="none" strike="noStrike" kern="1200" dirty="0">
                <a:solidFill>
                  <a:srgbClr val="FFFFFF"/>
                </a:solidFill>
                <a:effectLst/>
                <a:latin typeface="Times New Roman" panose="02020603050405020304" pitchFamily="18" charset="0"/>
                <a:ea typeface="Verdana" panose="020B0604030504040204" pitchFamily="34" charset="0"/>
                <a:cs typeface="Times New Roman" panose="02020603050405020304" pitchFamily="18" charset="0"/>
              </a:rPr>
              <a:t>CAYm2 (2018-19)</a:t>
            </a:r>
            <a:endParaRPr lang="en-US" sz="1800" b="0" i="0" u="none" strike="noStrike" dirty="0">
              <a:effectLst/>
              <a:latin typeface="Arial" panose="020B0604020202020204" pitchFamily="34" charset="0"/>
            </a:endParaRPr>
          </a:p>
          <a:p>
            <a:pPr marL="73152" marR="0" algn="l" rtl="0" eaLnBrk="1" fontAlgn="t" latinLnBrk="0" hangingPunct="1">
              <a:lnSpc>
                <a:spcPts val="960"/>
              </a:lnSpc>
              <a:spcBef>
                <a:spcPts val="435"/>
              </a:spcBef>
              <a:spcAft>
                <a:spcPts val="0"/>
              </a:spcAft>
            </a:pPr>
            <a:r>
              <a:rPr lang="en-US" sz="1800" b="1" i="0" u="none" strike="noStrike" kern="1200" dirty="0">
                <a:solidFill>
                  <a:srgbClr val="FFFFFF"/>
                </a:solidFill>
                <a:effectLst/>
                <a:latin typeface="Times New Roman" panose="02020603050405020304" pitchFamily="18" charset="0"/>
                <a:ea typeface="Verdana" panose="020B0604030504040204" pitchFamily="34" charset="0"/>
                <a:cs typeface="Times New Roman" panose="02020603050405020304" pitchFamily="18" charset="0"/>
              </a:rPr>
              <a:t>CAYm1 (2019-20)</a:t>
            </a:r>
            <a:endParaRPr lang="en-US" sz="1800" b="0" i="0" u="none" strike="noStrike" dirty="0">
              <a:effectLst/>
              <a:latin typeface="Arial" panose="020B0604020202020204" pitchFamily="34" charset="0"/>
            </a:endParaRPr>
          </a:p>
          <a:p>
            <a:pPr marL="73152" marR="0" algn="l" rtl="0" eaLnBrk="1" fontAlgn="t" latinLnBrk="0" hangingPunct="1">
              <a:lnSpc>
                <a:spcPts val="960"/>
              </a:lnSpc>
              <a:spcBef>
                <a:spcPts val="435"/>
              </a:spcBef>
              <a:spcAft>
                <a:spcPts val="0"/>
              </a:spcAft>
            </a:pPr>
            <a:r>
              <a:rPr lang="en-US" sz="1800" b="1" i="0" u="none" strike="noStrike" kern="1200" dirty="0">
                <a:solidFill>
                  <a:srgbClr val="FFFFFF"/>
                </a:solidFill>
                <a:effectLst/>
                <a:latin typeface="Times New Roman" panose="02020603050405020304" pitchFamily="18" charset="0"/>
                <a:ea typeface="Verdana" panose="020B0604030504040204" pitchFamily="34" charset="0"/>
                <a:cs typeface="Times New Roman" panose="02020603050405020304" pitchFamily="18" charset="0"/>
              </a:rPr>
              <a:t>Average =</a:t>
            </a:r>
            <a:endParaRPr lang="en-US" sz="1800" b="0" i="0" u="none" strike="noStrike" dirty="0">
              <a:effectLst/>
              <a:latin typeface="Arial" panose="020B0604020202020204" pitchFamily="34" charset="0"/>
            </a:endParaRPr>
          </a:p>
          <a:p>
            <a:pPr marL="0" marR="0" algn="just" rtl="0" eaLnBrk="1" fontAlgn="t" latinLnBrk="0" hangingPunct="1">
              <a:spcBef>
                <a:spcPts val="0"/>
              </a:spcBef>
              <a:spcAft>
                <a:spcPts val="0"/>
              </a:spcAft>
            </a:pPr>
            <a:r>
              <a:rPr lang="en-US" sz="1800" b="1" i="0" u="none" strike="noStrike" kern="1200" dirty="0">
                <a:solidFill>
                  <a:srgbClr val="FFFFFF"/>
                </a:solidFill>
                <a:effectLst/>
                <a:latin typeface="Times New Roman" panose="02020603050405020304" pitchFamily="18" charset="0"/>
                <a:cs typeface="Times New Roman" panose="02020603050405020304" pitchFamily="18" charset="0"/>
              </a:rPr>
              <a:t> </a:t>
            </a:r>
            <a:endParaRPr lang="en-US" sz="1800" b="0" i="0" u="none" strike="noStrike" dirty="0">
              <a:effectLst/>
              <a:latin typeface="Arial" panose="020B0604020202020204" pitchFamily="34" charset="0"/>
            </a:endParaRPr>
          </a:p>
          <a:p>
            <a:endParaRPr lang="en-US" dirty="0"/>
          </a:p>
        </p:txBody>
      </p:sp>
      <p:graphicFrame>
        <p:nvGraphicFramePr>
          <p:cNvPr id="4" name="Table 3">
            <a:extLst>
              <a:ext uri="{FF2B5EF4-FFF2-40B4-BE49-F238E27FC236}">
                <a16:creationId xmlns:a16="http://schemas.microsoft.com/office/drawing/2014/main" id="{627CEA08-C642-41B4-85D5-8DF72A0E8D19}"/>
              </a:ext>
            </a:extLst>
          </p:cNvPr>
          <p:cNvGraphicFramePr>
            <a:graphicFrameLocks noGrp="1"/>
          </p:cNvGraphicFramePr>
          <p:nvPr>
            <p:extLst>
              <p:ext uri="{D42A27DB-BD31-4B8C-83A1-F6EECF244321}">
                <p14:modId xmlns:p14="http://schemas.microsoft.com/office/powerpoint/2010/main" val="3264040334"/>
              </p:ext>
            </p:extLst>
          </p:nvPr>
        </p:nvGraphicFramePr>
        <p:xfrm>
          <a:off x="838200" y="859261"/>
          <a:ext cx="10816988" cy="5740781"/>
        </p:xfrm>
        <a:graphic>
          <a:graphicData uri="http://schemas.openxmlformats.org/drawingml/2006/table">
            <a:tbl>
              <a:tblPr firstRow="1" firstCol="1" lastRow="1" lastCol="1" bandRow="1" bandCol="1">
                <a:tableStyleId>{5C22544A-7EE6-4342-B048-85BDC9FD1C3A}</a:tableStyleId>
              </a:tblPr>
              <a:tblGrid>
                <a:gridCol w="717645">
                  <a:extLst>
                    <a:ext uri="{9D8B030D-6E8A-4147-A177-3AD203B41FA5}">
                      <a16:colId xmlns:a16="http://schemas.microsoft.com/office/drawing/2014/main" val="3268851721"/>
                    </a:ext>
                  </a:extLst>
                </a:gridCol>
                <a:gridCol w="2661313">
                  <a:extLst>
                    <a:ext uri="{9D8B030D-6E8A-4147-A177-3AD203B41FA5}">
                      <a16:colId xmlns:a16="http://schemas.microsoft.com/office/drawing/2014/main" val="1177863741"/>
                    </a:ext>
                  </a:extLst>
                </a:gridCol>
                <a:gridCol w="1269242">
                  <a:extLst>
                    <a:ext uri="{9D8B030D-6E8A-4147-A177-3AD203B41FA5}">
                      <a16:colId xmlns:a16="http://schemas.microsoft.com/office/drawing/2014/main" val="2651205748"/>
                    </a:ext>
                  </a:extLst>
                </a:gridCol>
                <a:gridCol w="2149935">
                  <a:extLst>
                    <a:ext uri="{9D8B030D-6E8A-4147-A177-3AD203B41FA5}">
                      <a16:colId xmlns:a16="http://schemas.microsoft.com/office/drawing/2014/main" val="2894540513"/>
                    </a:ext>
                  </a:extLst>
                </a:gridCol>
                <a:gridCol w="2299235">
                  <a:extLst>
                    <a:ext uri="{9D8B030D-6E8A-4147-A177-3AD203B41FA5}">
                      <a16:colId xmlns:a16="http://schemas.microsoft.com/office/drawing/2014/main" val="2180896724"/>
                    </a:ext>
                  </a:extLst>
                </a:gridCol>
                <a:gridCol w="1719618">
                  <a:extLst>
                    <a:ext uri="{9D8B030D-6E8A-4147-A177-3AD203B41FA5}">
                      <a16:colId xmlns:a16="http://schemas.microsoft.com/office/drawing/2014/main" val="3471976514"/>
                    </a:ext>
                  </a:extLst>
                </a:gridCol>
              </a:tblGrid>
              <a:tr h="331715">
                <a:tc>
                  <a:txBody>
                    <a:bodyPr/>
                    <a:lstStyle/>
                    <a:p>
                      <a:pPr marL="0" marR="0">
                        <a:spcBef>
                          <a:spcPts val="15"/>
                        </a:spcBef>
                        <a:spcAft>
                          <a:spcPts val="0"/>
                        </a:spcAft>
                      </a:pPr>
                      <a:r>
                        <a:rPr lang="en-US" sz="1600" b="1">
                          <a:solidFill>
                            <a:schemeClr val="bg1"/>
                          </a:solidFill>
                          <a:effectLst/>
                          <a:latin typeface="Times New Roman" panose="02020603050405020304" pitchFamily="18" charset="0"/>
                          <a:cs typeface="Times New Roman" panose="02020603050405020304" pitchFamily="18" charset="0"/>
                        </a:rPr>
                        <a:t> </a:t>
                      </a:r>
                    </a:p>
                    <a:p>
                      <a:pPr marL="71120" marR="0">
                        <a:spcBef>
                          <a:spcPts val="0"/>
                        </a:spcBef>
                        <a:spcAft>
                          <a:spcPts val="0"/>
                        </a:spcAft>
                      </a:pPr>
                      <a:r>
                        <a:rPr lang="en-US" sz="1600" b="1">
                          <a:solidFill>
                            <a:schemeClr val="bg1"/>
                          </a:solidFill>
                          <a:effectLst/>
                          <a:latin typeface="Times New Roman" panose="02020603050405020304" pitchFamily="18" charset="0"/>
                          <a:cs typeface="Times New Roman" panose="02020603050405020304" pitchFamily="18" charset="0"/>
                        </a:rPr>
                        <a:t>S.No.</a:t>
                      </a:r>
                      <a:endParaRPr lang="en-US" sz="1600" b="1">
                        <a:solidFill>
                          <a:schemeClr val="bg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spcBef>
                          <a:spcPts val="15"/>
                        </a:spcBef>
                        <a:spcAft>
                          <a:spcPts val="0"/>
                        </a:spcAft>
                      </a:pPr>
                      <a:r>
                        <a:rPr lang="en-US" sz="1600" b="1">
                          <a:solidFill>
                            <a:schemeClr val="bg1"/>
                          </a:solidFill>
                          <a:effectLst/>
                          <a:latin typeface="Times New Roman" panose="02020603050405020304" pitchFamily="18" charset="0"/>
                          <a:cs typeface="Times New Roman" panose="02020603050405020304" pitchFamily="18" charset="0"/>
                        </a:rPr>
                        <a:t> </a:t>
                      </a:r>
                    </a:p>
                    <a:p>
                      <a:pPr marL="250825" marR="0">
                        <a:spcBef>
                          <a:spcPts val="0"/>
                        </a:spcBef>
                        <a:spcAft>
                          <a:spcPts val="0"/>
                        </a:spcAft>
                      </a:pPr>
                      <a:r>
                        <a:rPr lang="en-US" sz="1600" b="1">
                          <a:solidFill>
                            <a:schemeClr val="bg1"/>
                          </a:solidFill>
                          <a:effectLst/>
                          <a:latin typeface="Times New Roman" panose="02020603050405020304" pitchFamily="18" charset="0"/>
                          <a:cs typeface="Times New Roman" panose="02020603050405020304" pitchFamily="18" charset="0"/>
                        </a:rPr>
                        <a:t>Parameters</a:t>
                      </a:r>
                      <a:endParaRPr lang="en-US" sz="1600" b="1">
                        <a:solidFill>
                          <a:schemeClr val="bg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spcBef>
                          <a:spcPts val="15"/>
                        </a:spcBef>
                        <a:spcAft>
                          <a:spcPts val="0"/>
                        </a:spcAft>
                      </a:pPr>
                      <a:r>
                        <a:rPr lang="en-US" sz="1600" b="1">
                          <a:solidFill>
                            <a:schemeClr val="bg1"/>
                          </a:solidFill>
                          <a:effectLst/>
                          <a:latin typeface="Times New Roman" panose="02020603050405020304" pitchFamily="18" charset="0"/>
                          <a:cs typeface="Times New Roman" panose="02020603050405020304" pitchFamily="18" charset="0"/>
                        </a:rPr>
                        <a:t> </a:t>
                      </a:r>
                    </a:p>
                    <a:p>
                      <a:pPr marL="137795" marR="0">
                        <a:spcBef>
                          <a:spcPts val="0"/>
                        </a:spcBef>
                        <a:spcAft>
                          <a:spcPts val="0"/>
                        </a:spcAft>
                      </a:pPr>
                      <a:r>
                        <a:rPr lang="en-US" sz="1600" b="1">
                          <a:solidFill>
                            <a:schemeClr val="bg1"/>
                          </a:solidFill>
                          <a:effectLst/>
                          <a:latin typeface="Times New Roman" panose="02020603050405020304" pitchFamily="18" charset="0"/>
                          <a:cs typeface="Times New Roman" panose="02020603050405020304" pitchFamily="18" charset="0"/>
                        </a:rPr>
                        <a:t>Calculations</a:t>
                      </a:r>
                      <a:endParaRPr lang="en-US" sz="1600" b="1">
                        <a:solidFill>
                          <a:schemeClr val="bg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415925" marR="0" indent="-253365">
                        <a:spcBef>
                          <a:spcPts val="995"/>
                        </a:spcBef>
                        <a:spcAft>
                          <a:spcPts val="0"/>
                        </a:spcAft>
                      </a:pPr>
                      <a:r>
                        <a:rPr lang="en-US" sz="1600" b="1" dirty="0">
                          <a:solidFill>
                            <a:schemeClr val="bg1"/>
                          </a:solidFill>
                          <a:effectLst/>
                          <a:latin typeface="Times New Roman" panose="02020603050405020304" pitchFamily="18" charset="0"/>
                          <a:cs typeface="Times New Roman" panose="02020603050405020304" pitchFamily="18" charset="0"/>
                        </a:rPr>
                        <a:t>                                 Prior to the Visit</a:t>
                      </a:r>
                      <a:endParaRPr lang="en-US" sz="1600" b="1" dirty="0">
                        <a:solidFill>
                          <a:schemeClr val="bg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spcBef>
                          <a:spcPts val="15"/>
                        </a:spcBef>
                        <a:spcAft>
                          <a:spcPts val="0"/>
                        </a:spcAft>
                      </a:pPr>
                      <a:r>
                        <a:rPr lang="en-US" sz="1600" b="1" dirty="0">
                          <a:solidFill>
                            <a:schemeClr val="bg1"/>
                          </a:solidFill>
                          <a:effectLst/>
                          <a:latin typeface="Times New Roman" panose="02020603050405020304" pitchFamily="18" charset="0"/>
                          <a:cs typeface="Times New Roman" panose="02020603050405020304" pitchFamily="18" charset="0"/>
                        </a:rPr>
                        <a:t> </a:t>
                      </a:r>
                    </a:p>
                    <a:p>
                      <a:pPr marL="83185" marR="0">
                        <a:spcBef>
                          <a:spcPts val="0"/>
                        </a:spcBef>
                        <a:spcAft>
                          <a:spcPts val="0"/>
                        </a:spcAft>
                      </a:pPr>
                      <a:r>
                        <a:rPr lang="en-US" sz="1600" b="1" dirty="0">
                          <a:solidFill>
                            <a:schemeClr val="bg1"/>
                          </a:solidFill>
                          <a:effectLst/>
                          <a:latin typeface="Times New Roman" panose="02020603050405020304" pitchFamily="18" charset="0"/>
                          <a:cs typeface="Times New Roman" panose="02020603050405020304" pitchFamily="18" charset="0"/>
                        </a:rPr>
                        <a:t>After the visit</a:t>
                      </a:r>
                      <a:endParaRPr lang="en-US" sz="1600" b="1" dirty="0">
                        <a:solidFill>
                          <a:schemeClr val="bg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122555" marR="113665" indent="-3810" algn="ctr">
                        <a:spcBef>
                          <a:spcPts val="395"/>
                        </a:spcBef>
                        <a:spcAft>
                          <a:spcPts val="0"/>
                        </a:spcAft>
                      </a:pPr>
                      <a:r>
                        <a:rPr lang="en-US" sz="1600" b="1" dirty="0">
                          <a:solidFill>
                            <a:schemeClr val="bg1"/>
                          </a:solidFill>
                          <a:effectLst/>
                          <a:latin typeface="Times New Roman" panose="02020603050405020304" pitchFamily="18" charset="0"/>
                          <a:cs typeface="Times New Roman" panose="02020603050405020304" pitchFamily="18" charset="0"/>
                        </a:rPr>
                        <a:t>Remarks of the Evaluator (to be</a:t>
                      </a:r>
                      <a:r>
                        <a:rPr lang="en-US" sz="1600" b="1" spc="-140" dirty="0">
                          <a:solidFill>
                            <a:schemeClr val="bg1"/>
                          </a:solidFill>
                          <a:effectLst/>
                          <a:latin typeface="Times New Roman" panose="02020603050405020304" pitchFamily="18" charset="0"/>
                          <a:cs typeface="Times New Roman" panose="02020603050405020304" pitchFamily="18" charset="0"/>
                        </a:rPr>
                        <a:t> </a:t>
                      </a:r>
                      <a:r>
                        <a:rPr lang="en-US" sz="1600" b="1" dirty="0">
                          <a:solidFill>
                            <a:schemeClr val="bg1"/>
                          </a:solidFill>
                          <a:effectLst/>
                          <a:latin typeface="Times New Roman" panose="02020603050405020304" pitchFamily="18" charset="0"/>
                          <a:cs typeface="Times New Roman" panose="02020603050405020304" pitchFamily="18" charset="0"/>
                        </a:rPr>
                        <a:t>left blank)</a:t>
                      </a:r>
                      <a:endParaRPr lang="en-US" sz="1600" b="1" dirty="0">
                        <a:solidFill>
                          <a:schemeClr val="bg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extLst>
                  <a:ext uri="{0D108BD9-81ED-4DB2-BD59-A6C34878D82A}">
                    <a16:rowId xmlns:a16="http://schemas.microsoft.com/office/drawing/2014/main" val="1901025704"/>
                  </a:ext>
                </a:extLst>
              </a:tr>
              <a:tr h="667148">
                <a:tc>
                  <a:txBody>
                    <a:bodyPr/>
                    <a:lstStyle/>
                    <a:p>
                      <a:pPr marL="0" marR="0">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t>
                      </a:r>
                      <a:endParaRPr lang="en-US" sz="1600" dirty="0">
                        <a:solidFill>
                          <a:schemeClr val="bg1"/>
                        </a:solidFill>
                        <a:effectLst/>
                        <a:latin typeface="Times New Roman" panose="02020603050405020304" pitchFamily="18" charset="0"/>
                        <a:cs typeface="Times New Roman" panose="02020603050405020304" pitchFamily="18" charset="0"/>
                      </a:endParaRPr>
                    </a:p>
                    <a:p>
                      <a:pPr marL="0" marR="0">
                        <a:spcBef>
                          <a:spcPts val="0"/>
                        </a:spcBef>
                        <a:spcAft>
                          <a:spcPts val="0"/>
                        </a:spcAft>
                      </a:pPr>
                      <a:r>
                        <a:rPr lang="en-US" sz="1600" dirty="0">
                          <a:solidFill>
                            <a:schemeClr val="bg1"/>
                          </a:solidFill>
                          <a:effectLst/>
                          <a:latin typeface="Times New Roman" panose="02020603050405020304" pitchFamily="18" charset="0"/>
                          <a:cs typeface="Times New Roman" panose="02020603050405020304" pitchFamily="18" charset="0"/>
                        </a:rPr>
                        <a:t>    9</a:t>
                      </a:r>
                      <a:endParaRPr lang="en-US" sz="1600" dirty="0">
                        <a:solidFill>
                          <a:schemeClr val="bg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tc>
                <a:tc>
                  <a:txBody>
                    <a:bodyPr/>
                    <a:lstStyle/>
                    <a:p>
                      <a:pPr marL="0" marR="0" algn="l">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The Placement</a:t>
                      </a:r>
                    </a:p>
                    <a:p>
                      <a:pPr marL="71120" marR="75565" algn="l">
                        <a:spcBef>
                          <a:spcPts val="35"/>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+Higher Studies+ Entrepreneurship ratio averaged for previous three academic years.</a:t>
                      </a:r>
                      <a:endParaRPr lang="en-US" sz="160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0" marR="0" algn="just">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 </a:t>
                      </a:r>
                      <a:endParaRPr lang="en-US" sz="18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tc gridSpan="2">
                  <a:txBody>
                    <a:bodyPr/>
                    <a:lstStyle/>
                    <a:p>
                      <a:pPr marL="69215" marR="0" algn="just">
                        <a:lnSpc>
                          <a:spcPts val="960"/>
                        </a:lnSpc>
                        <a:spcBef>
                          <a:spcPts val="435"/>
                        </a:spcBef>
                        <a:spcAft>
                          <a:spcPts val="0"/>
                        </a:spcAft>
                      </a:pPr>
                      <a:endParaRPr lang="en-US" sz="18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p>
                      <a:pPr marL="69215" marR="0" algn="just">
                        <a:lnSpc>
                          <a:spcPts val="960"/>
                        </a:lnSpc>
                        <a:spcBef>
                          <a:spcPts val="435"/>
                        </a:spcBef>
                        <a:spcAft>
                          <a:spcPts val="0"/>
                        </a:spcAft>
                      </a:pPr>
                      <a:endParaRPr lang="en-US" sz="18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p>
                      <a:pPr marL="69215" marR="0" algn="just">
                        <a:lnSpc>
                          <a:spcPct val="100000"/>
                        </a:lnSpc>
                        <a:spcBef>
                          <a:spcPts val="435"/>
                        </a:spcBef>
                        <a:spcAft>
                          <a:spcPts val="0"/>
                        </a:spcAft>
                      </a:pPr>
                      <a:r>
                        <a:rPr lang="en-US" sz="1600" b="1"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The Placement +Higher Studies+</a:t>
                      </a:r>
                    </a:p>
                    <a:p>
                      <a:pPr marL="69215" marR="0" algn="just">
                        <a:lnSpc>
                          <a:spcPct val="100000"/>
                        </a:lnSpc>
                        <a:spcBef>
                          <a:spcPts val="435"/>
                        </a:spcBef>
                        <a:spcAft>
                          <a:spcPts val="0"/>
                        </a:spcAft>
                      </a:pPr>
                      <a:r>
                        <a:rPr lang="en-US" sz="1600" b="1"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Entrepreneurship Ratio = Z/N</a:t>
                      </a:r>
                    </a:p>
                    <a:p>
                      <a:pPr marL="69215" marR="0" algn="just">
                        <a:lnSpc>
                          <a:spcPct val="100000"/>
                        </a:lnSpc>
                        <a:spcBef>
                          <a:spcPts val="435"/>
                        </a:spcBef>
                        <a:spcAft>
                          <a:spcPts val="0"/>
                        </a:spcAft>
                      </a:pPr>
                      <a:r>
                        <a:rPr lang="en-US" sz="1600" b="1"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Where,</a:t>
                      </a:r>
                    </a:p>
                    <a:p>
                      <a:pPr marL="69215" marR="0" algn="just">
                        <a:lnSpc>
                          <a:spcPct val="100000"/>
                        </a:lnSpc>
                        <a:spcBef>
                          <a:spcPts val="435"/>
                        </a:spcBef>
                        <a:spcAft>
                          <a:spcPts val="0"/>
                        </a:spcAft>
                      </a:pPr>
                      <a:r>
                        <a:rPr lang="en-US" sz="1600" b="1"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Z </a:t>
                      </a:r>
                      <a:r>
                        <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 No. of students Placed + No. of</a:t>
                      </a:r>
                    </a:p>
                    <a:p>
                      <a:pPr marL="69215" marR="0" algn="just">
                        <a:lnSpc>
                          <a:spcPct val="100000"/>
                        </a:lnSpc>
                        <a:spcBef>
                          <a:spcPts val="435"/>
                        </a:spcBef>
                        <a:spcAft>
                          <a:spcPts val="0"/>
                        </a:spcAft>
                      </a:pPr>
                      <a:r>
                        <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students admitted for higher studies</a:t>
                      </a:r>
                    </a:p>
                    <a:p>
                      <a:pPr marL="69215" marR="0" algn="just">
                        <a:lnSpc>
                          <a:spcPct val="100000"/>
                        </a:lnSpc>
                        <a:spcBef>
                          <a:spcPts val="435"/>
                        </a:spcBef>
                        <a:spcAft>
                          <a:spcPts val="0"/>
                        </a:spcAft>
                      </a:pPr>
                      <a:r>
                        <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with valid qualifying scores in GATE or equivalent State or </a:t>
                      </a:r>
                    </a:p>
                    <a:p>
                      <a:pPr marL="69215" marR="0" algn="just">
                        <a:lnSpc>
                          <a:spcPct val="100000"/>
                        </a:lnSpc>
                        <a:spcBef>
                          <a:spcPts val="435"/>
                        </a:spcBef>
                        <a:spcAft>
                          <a:spcPts val="0"/>
                        </a:spcAft>
                      </a:pPr>
                      <a:r>
                        <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National Level Tests , GRE, GMAT + opted Entrepreneurship</a:t>
                      </a:r>
                    </a:p>
                    <a:p>
                      <a:pPr marL="69215" marR="0" algn="just">
                        <a:lnSpc>
                          <a:spcPct val="100000"/>
                        </a:lnSpc>
                        <a:spcBef>
                          <a:spcPts val="435"/>
                        </a:spcBef>
                        <a:spcAft>
                          <a:spcPts val="0"/>
                        </a:spcAft>
                      </a:pPr>
                      <a:r>
                        <a:rPr lang="en-US" sz="1600" b="1"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N</a:t>
                      </a:r>
                      <a:r>
                        <a:rPr lang="en-US" sz="1600" b="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 No. of Students appeared in final year examination</a:t>
                      </a:r>
                    </a:p>
                    <a:p>
                      <a:pPr marL="69215" marR="0" algn="just">
                        <a:lnSpc>
                          <a:spcPct val="100000"/>
                        </a:lnSpc>
                        <a:spcBef>
                          <a:spcPts val="435"/>
                        </a:spcBef>
                        <a:spcAft>
                          <a:spcPts val="0"/>
                        </a:spcAft>
                      </a:pPr>
                      <a:r>
                        <a:rPr lang="en-US" sz="1600" b="1"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For the Academic years:</a:t>
                      </a:r>
                    </a:p>
                    <a:p>
                      <a:pPr marL="69215" marR="0" algn="just">
                        <a:lnSpc>
                          <a:spcPct val="100000"/>
                        </a:lnSpc>
                        <a:spcBef>
                          <a:spcPts val="435"/>
                        </a:spcBef>
                        <a:spcAft>
                          <a:spcPts val="0"/>
                        </a:spcAft>
                      </a:pPr>
                      <a:r>
                        <a:rPr lang="en-US" sz="1600" b="1"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CAYm3 (2017-18</a:t>
                      </a:r>
                    </a:p>
                    <a:p>
                      <a:pPr marL="69215" marR="0" algn="just">
                        <a:lnSpc>
                          <a:spcPct val="100000"/>
                        </a:lnSpc>
                        <a:spcBef>
                          <a:spcPts val="435"/>
                        </a:spcBef>
                        <a:spcAft>
                          <a:spcPts val="0"/>
                        </a:spcAft>
                      </a:pPr>
                      <a:r>
                        <a:rPr lang="en-US" sz="1600" b="1"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CAYm2 (2018-19)</a:t>
                      </a:r>
                    </a:p>
                    <a:p>
                      <a:pPr marL="69215" marR="0" algn="just">
                        <a:lnSpc>
                          <a:spcPct val="100000"/>
                        </a:lnSpc>
                        <a:spcBef>
                          <a:spcPts val="435"/>
                        </a:spcBef>
                        <a:spcAft>
                          <a:spcPts val="0"/>
                        </a:spcAft>
                      </a:pPr>
                      <a:r>
                        <a:rPr lang="en-US" sz="1600" b="1"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CAYm1 (2019-20)</a:t>
                      </a:r>
                    </a:p>
                    <a:p>
                      <a:pPr marL="69215" marR="0" algn="just">
                        <a:lnSpc>
                          <a:spcPct val="100000"/>
                        </a:lnSpc>
                        <a:spcBef>
                          <a:spcPts val="435"/>
                        </a:spcBef>
                        <a:spcAft>
                          <a:spcPts val="0"/>
                        </a:spcAft>
                      </a:pPr>
                      <a:r>
                        <a:rPr lang="en-US" sz="1600" b="1"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Average =</a:t>
                      </a:r>
                    </a:p>
                    <a:p>
                      <a:pPr marL="69215" marR="0" algn="just">
                        <a:lnSpc>
                          <a:spcPts val="965"/>
                        </a:lnSpc>
                        <a:spcBef>
                          <a:spcPts val="0"/>
                        </a:spcBef>
                        <a:spcAft>
                          <a:spcPts val="0"/>
                        </a:spcAft>
                      </a:pPr>
                      <a:endParaRPr lang="en-US" sz="1800" b="0" dirty="0">
                        <a:solidFill>
                          <a:schemeClr val="tx1"/>
                        </a:solidFill>
                        <a:effectLst/>
                        <a:latin typeface="Verdana" panose="020B0604030504040204" pitchFamily="34" charset="0"/>
                        <a:ea typeface="Verdana" panose="020B0604030504040204" pitchFamily="34" charset="0"/>
                      </a:endParaRPr>
                    </a:p>
                  </a:txBody>
                  <a:tcPr marL="0" marR="0" marT="0" marB="0">
                    <a:solidFill>
                      <a:schemeClr val="accent1">
                        <a:lumMod val="20000"/>
                        <a:lumOff val="80000"/>
                      </a:schemeClr>
                    </a:solidFill>
                  </a:tcPr>
                </a:tc>
                <a:tc hMerge="1">
                  <a:txBody>
                    <a:bodyPr/>
                    <a:lstStyle/>
                    <a:p>
                      <a:endParaRPr lang="en-US"/>
                    </a:p>
                  </a:txBody>
                  <a:tcPr/>
                </a:tc>
                <a:tc>
                  <a:txBody>
                    <a:bodyPr/>
                    <a:lstStyle/>
                    <a:p>
                      <a:pPr marL="0" marR="0">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t>
                      </a:r>
                      <a:endParaRPr lang="en-US" sz="1600"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1423335997"/>
                  </a:ext>
                </a:extLst>
              </a:tr>
            </a:tbl>
          </a:graphicData>
        </a:graphic>
      </p:graphicFrame>
    </p:spTree>
    <p:extLst>
      <p:ext uri="{BB962C8B-B14F-4D97-AF65-F5344CB8AC3E}">
        <p14:creationId xmlns:p14="http://schemas.microsoft.com/office/powerpoint/2010/main" val="15247567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TotalTime>
  <Words>1642</Words>
  <Application>Microsoft Office PowerPoint</Application>
  <PresentationFormat>Widescreen</PresentationFormat>
  <Paragraphs>448</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Algerian</vt:lpstr>
      <vt:lpstr>Arial</vt:lpstr>
      <vt:lpstr>Calibri</vt:lpstr>
      <vt:lpstr>Calibri Light</vt:lpstr>
      <vt:lpstr>Times New Roman</vt:lpstr>
      <vt:lpstr>Verdana</vt:lpstr>
      <vt:lpstr>Wingdings</vt:lpstr>
      <vt:lpstr>Office Theme</vt:lpstr>
      <vt:lpstr>National Board of Accreditation</vt:lpstr>
      <vt:lpstr>What is a Compliance Visits?</vt:lpstr>
      <vt:lpstr>Pro-forma for Evaluation of Compliance Report </vt:lpstr>
      <vt:lpstr>Compliance Status- PART A </vt:lpstr>
      <vt:lpstr>Continue….</vt:lpstr>
      <vt:lpstr>Continue….</vt:lpstr>
      <vt:lpstr>Continue…</vt:lpstr>
      <vt:lpstr>Continue…</vt:lpstr>
      <vt:lpstr>Continue….</vt:lpstr>
      <vt:lpstr>Compliance status – PART B (Faculty Research and Development)</vt:lpstr>
      <vt:lpstr>Compliance status – PART C (Overall Compliance)</vt:lpstr>
      <vt:lpstr>Compliance status to Compliance Report-Tier II Institutions </vt:lpstr>
      <vt:lpstr>What you should and should not do?</vt:lpstr>
      <vt:lpstr> 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Board of Accreditation</dc:title>
  <dc:creator>mohd ashraf</dc:creator>
  <cp:lastModifiedBy>mohd ashraf</cp:lastModifiedBy>
  <cp:revision>33</cp:revision>
  <dcterms:created xsi:type="dcterms:W3CDTF">2021-01-28T06:24:50Z</dcterms:created>
  <dcterms:modified xsi:type="dcterms:W3CDTF">2021-01-28T09:13:30Z</dcterms:modified>
</cp:coreProperties>
</file>